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5.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6.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7.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8.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9.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notesSlides/notesSlide10.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notesSlides/notesSlide11.xml" ContentType="application/vnd.openxmlformats-officedocument.presentationml.notesSlide+xml"/>
  <Override PartName="/ppt/tags/tag41.xml" ContentType="application/vnd.openxmlformats-officedocument.presentationml.tags+xml"/>
  <Override PartName="/ppt/notesSlides/notesSlide12.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13.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notesSlides/notesSlide14.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15.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notesSlides/notesSlide16.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17.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18.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9.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20.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21.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22.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23.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24.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25.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26.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27.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28.xml" ContentType="application/vnd.openxmlformats-officedocument.presentationml.notesSlid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29.xml" ContentType="application/vnd.openxmlformats-officedocument.presentationml.notesSlid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30.xml" ContentType="application/vnd.openxmlformats-officedocument.presentationml.notesSlide+xml"/>
  <Override PartName="/ppt/tags/tag104.xml" ContentType="application/vnd.openxmlformats-officedocument.presentationml.tags+xml"/>
  <Override PartName="/ppt/tags/tag105.xml" ContentType="application/vnd.openxmlformats-officedocument.presentationml.tags+xml"/>
  <Override PartName="/ppt/notesSlides/notesSlide31.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32.xml" ContentType="application/vnd.openxmlformats-officedocument.presentationml.notesSlid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33.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34.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35.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36.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notesSlides/notesSlide37.xml" ContentType="application/vnd.openxmlformats-officedocument.presentationml.notesSlide+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38.xml" ContentType="application/vnd.openxmlformats-officedocument.presentationml.notesSlid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notesSlides/notesSlide39.xml" ContentType="application/vnd.openxmlformats-officedocument.presentationml.notesSlide+xml"/>
  <Override PartName="/ppt/tags/tag132.xml" ContentType="application/vnd.openxmlformats-officedocument.presentationml.tags+xml"/>
  <Override PartName="/ppt/tags/tag133.xml" ContentType="application/vnd.openxmlformats-officedocument.presentationml.tags+xml"/>
  <Override PartName="/ppt/notesSlides/notesSlide40.xml" ContentType="application/vnd.openxmlformats-officedocument.presentationml.notesSlid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41.xml" ContentType="application/vnd.openxmlformats-officedocument.presentationml.notesSlide+xml"/>
  <Override PartName="/ppt/tags/tag137.xml" ContentType="application/vnd.openxmlformats-officedocument.presentationml.tags+xml"/>
  <Override PartName="/ppt/tags/tag138.xml" ContentType="application/vnd.openxmlformats-officedocument.presentationml.tags+xml"/>
  <Override PartName="/ppt/notesSlides/notesSlide42.xml" ContentType="application/vnd.openxmlformats-officedocument.presentationml.notesSlid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notesSlides/notesSlide43.xml" ContentType="application/vnd.openxmlformats-officedocument.presentationml.notesSlide+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notesSlides/notesSlide44.xml" ContentType="application/vnd.openxmlformats-officedocument.presentationml.notesSlide+xml"/>
  <Override PartName="/ppt/tags/tag146.xml" ContentType="application/vnd.openxmlformats-officedocument.presentationml.tags+xml"/>
  <Override PartName="/ppt/tags/tag147.xml" ContentType="application/vnd.openxmlformats-officedocument.presentationml.tags+xml"/>
  <Override PartName="/ppt/notesSlides/notesSlide45.xml" ContentType="application/vnd.openxmlformats-officedocument.presentationml.notesSlide+xml"/>
  <Override PartName="/ppt/tags/tag148.xml" ContentType="application/vnd.openxmlformats-officedocument.presentationml.tags+xml"/>
  <Override PartName="/ppt/notesSlides/notesSlide4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24" r:id="rId1"/>
  </p:sldMasterIdLst>
  <p:notesMasterIdLst>
    <p:notesMasterId r:id="rId49"/>
  </p:notesMasterIdLst>
  <p:sldIdLst>
    <p:sldId id="256" r:id="rId2"/>
    <p:sldId id="295" r:id="rId3"/>
    <p:sldId id="257" r:id="rId4"/>
    <p:sldId id="296" r:id="rId5"/>
    <p:sldId id="265" r:id="rId6"/>
    <p:sldId id="283" r:id="rId7"/>
    <p:sldId id="288" r:id="rId8"/>
    <p:sldId id="318" r:id="rId9"/>
    <p:sldId id="337" r:id="rId10"/>
    <p:sldId id="299" r:id="rId11"/>
    <p:sldId id="335" r:id="rId12"/>
    <p:sldId id="270" r:id="rId13"/>
    <p:sldId id="322" r:id="rId14"/>
    <p:sldId id="323" r:id="rId15"/>
    <p:sldId id="300" r:id="rId16"/>
    <p:sldId id="327" r:id="rId17"/>
    <p:sldId id="331" r:id="rId18"/>
    <p:sldId id="333" r:id="rId19"/>
    <p:sldId id="334" r:id="rId20"/>
    <p:sldId id="324" r:id="rId21"/>
    <p:sldId id="303" r:id="rId22"/>
    <p:sldId id="301" r:id="rId23"/>
    <p:sldId id="302" r:id="rId24"/>
    <p:sldId id="339" r:id="rId25"/>
    <p:sldId id="306" r:id="rId26"/>
    <p:sldId id="332" r:id="rId27"/>
    <p:sldId id="328" r:id="rId28"/>
    <p:sldId id="304" r:id="rId29"/>
    <p:sldId id="326" r:id="rId30"/>
    <p:sldId id="325" r:id="rId31"/>
    <p:sldId id="338" r:id="rId32"/>
    <p:sldId id="307" r:id="rId33"/>
    <p:sldId id="305" r:id="rId34"/>
    <p:sldId id="329" r:id="rId35"/>
    <p:sldId id="330" r:id="rId36"/>
    <p:sldId id="340" r:id="rId37"/>
    <p:sldId id="278" r:id="rId38"/>
    <p:sldId id="310" r:id="rId39"/>
    <p:sldId id="311" r:id="rId40"/>
    <p:sldId id="312" r:id="rId41"/>
    <p:sldId id="321" r:id="rId42"/>
    <p:sldId id="313" r:id="rId43"/>
    <p:sldId id="309" r:id="rId44"/>
    <p:sldId id="314" r:id="rId45"/>
    <p:sldId id="315" r:id="rId46"/>
    <p:sldId id="316" r:id="rId47"/>
    <p:sldId id="317" r:id="rId4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0F6E09E-4DBC-CA3E-7909-5D94EBF6D87A}" name="Mélanie Mailhot" initials="MM" userId="Mélanie Mailhot"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4EA673-6C3E-4119-B833-77BFDABA95BC}" v="70" dt="2026-04-15T13:54:19.432"/>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18" autoAdjust="0"/>
    <p:restoredTop sz="85622" autoAdjust="0"/>
  </p:normalViewPr>
  <p:slideViewPr>
    <p:cSldViewPr>
      <p:cViewPr varScale="1">
        <p:scale>
          <a:sx n="62" d="100"/>
          <a:sy n="62" d="100"/>
        </p:scale>
        <p:origin x="2011" y="27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8/10/relationships/authors" Target="authors.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lmia Julie" userId="57a3d42693e1ee5b" providerId="LiveId" clId="{CB9EF282-7C1B-41F5-A6B8-33E1D2316CC7}"/>
    <pc:docChg chg="undo custSel addSld delSld modSld sldOrd">
      <pc:chgData name="kalmia Julie" userId="57a3d42693e1ee5b" providerId="LiveId" clId="{CB9EF282-7C1B-41F5-A6B8-33E1D2316CC7}" dt="2026-04-15T14:00:21.994" v="2117" actId="20577"/>
      <pc:docMkLst>
        <pc:docMk/>
      </pc:docMkLst>
      <pc:sldChg chg="modNotesTx">
        <pc:chgData name="kalmia Julie" userId="57a3d42693e1ee5b" providerId="LiveId" clId="{CB9EF282-7C1B-41F5-A6B8-33E1D2316CC7}" dt="2026-04-14T20:41:24.219" v="370" actId="6549"/>
        <pc:sldMkLst>
          <pc:docMk/>
          <pc:sldMk cId="1335749283" sldId="256"/>
        </pc:sldMkLst>
      </pc:sldChg>
      <pc:sldChg chg="modSp mod ord modNotesTx">
        <pc:chgData name="kalmia Julie" userId="57a3d42693e1ee5b" providerId="LiveId" clId="{CB9EF282-7C1B-41F5-A6B8-33E1D2316CC7}" dt="2026-04-15T13:33:01.981" v="931" actId="20577"/>
        <pc:sldMkLst>
          <pc:docMk/>
          <pc:sldMk cId="1596105439" sldId="257"/>
        </pc:sldMkLst>
        <pc:spChg chg="mod">
          <ac:chgData name="kalmia Julie" userId="57a3d42693e1ee5b" providerId="LiveId" clId="{CB9EF282-7C1B-41F5-A6B8-33E1D2316CC7}" dt="2026-04-14T12:05:29.010" v="3" actId="13926"/>
          <ac:spMkLst>
            <pc:docMk/>
            <pc:sldMk cId="1596105439" sldId="257"/>
            <ac:spMk id="3" creationId="{00000000-0000-0000-0000-000000000000}"/>
          </ac:spMkLst>
        </pc:spChg>
      </pc:sldChg>
      <pc:sldChg chg="modSp mod modCm modNotesTx">
        <pc:chgData name="kalmia Julie" userId="57a3d42693e1ee5b" providerId="LiveId" clId="{CB9EF282-7C1B-41F5-A6B8-33E1D2316CC7}" dt="2026-04-14T12:08:59.025" v="189" actId="5793"/>
        <pc:sldMkLst>
          <pc:docMk/>
          <pc:sldMk cId="3837794314" sldId="265"/>
        </pc:sldMkLst>
        <pc:spChg chg="mod">
          <ac:chgData name="kalmia Julie" userId="57a3d42693e1ee5b" providerId="LiveId" clId="{CB9EF282-7C1B-41F5-A6B8-33E1D2316CC7}" dt="2026-04-14T12:08:11.532" v="67" actId="27636"/>
          <ac:spMkLst>
            <pc:docMk/>
            <pc:sldMk cId="3837794314" sldId="265"/>
            <ac:spMk id="4" creationId="{00000000-0000-0000-0000-000000000000}"/>
          </ac:spMkLst>
        </pc:spChg>
        <pc:extLst>
          <p:ext xmlns:p="http://schemas.openxmlformats.org/presentationml/2006/main" uri="{D6D511B9-2390-475A-947B-AFAB55BFBCF1}">
            <pc226:cmChg xmlns:pc226="http://schemas.microsoft.com/office/powerpoint/2022/06/main/command" chg="mod">
              <pc226:chgData name="kalmia Julie" userId="57a3d42693e1ee5b" providerId="LiveId" clId="{CB9EF282-7C1B-41F5-A6B8-33E1D2316CC7}" dt="2026-04-14T12:07:08.171" v="15" actId="20577"/>
              <pc2:cmMkLst xmlns:pc2="http://schemas.microsoft.com/office/powerpoint/2019/9/main/command">
                <pc:docMk/>
                <pc:sldMk cId="3837794314" sldId="265"/>
                <pc2:cmMk id="{0DB1BB14-9995-439B-BA3C-3FD1F6CFB3EE}"/>
              </pc2:cmMkLst>
            </pc226:cmChg>
          </p:ext>
        </pc:extLst>
      </pc:sldChg>
      <pc:sldChg chg="delSp modSp modAnim">
        <pc:chgData name="kalmia Julie" userId="57a3d42693e1ee5b" providerId="LiveId" clId="{CB9EF282-7C1B-41F5-A6B8-33E1D2316CC7}" dt="2026-04-14T20:42:32.077" v="372" actId="478"/>
        <pc:sldMkLst>
          <pc:docMk/>
          <pc:sldMk cId="0" sldId="283"/>
        </pc:sldMkLst>
        <pc:spChg chg="del mod">
          <ac:chgData name="kalmia Julie" userId="57a3d42693e1ee5b" providerId="LiveId" clId="{CB9EF282-7C1B-41F5-A6B8-33E1D2316CC7}" dt="2026-04-14T20:42:32.077" v="372" actId="478"/>
          <ac:spMkLst>
            <pc:docMk/>
            <pc:sldMk cId="0" sldId="283"/>
            <ac:spMk id="17" creationId="{5357E0D8-B794-C382-97A8-D7574C7E7EB8}"/>
          </ac:spMkLst>
        </pc:spChg>
      </pc:sldChg>
      <pc:sldChg chg="addSp delSp modSp mod addAnim delAnim">
        <pc:chgData name="kalmia Julie" userId="57a3d42693e1ee5b" providerId="LiveId" clId="{CB9EF282-7C1B-41F5-A6B8-33E1D2316CC7}" dt="2026-04-14T20:45:14.566" v="390" actId="1076"/>
        <pc:sldMkLst>
          <pc:docMk/>
          <pc:sldMk cId="0" sldId="288"/>
        </pc:sldMkLst>
        <pc:spChg chg="add del">
          <ac:chgData name="kalmia Julie" userId="57a3d42693e1ee5b" providerId="LiveId" clId="{CB9EF282-7C1B-41F5-A6B8-33E1D2316CC7}" dt="2026-04-14T20:45:14.247" v="389" actId="478"/>
          <ac:spMkLst>
            <pc:docMk/>
            <pc:sldMk cId="0" sldId="288"/>
            <ac:spMk id="6" creationId="{7D2304CD-A9AE-474C-75F5-CDEBE341E678}"/>
          </ac:spMkLst>
        </pc:spChg>
        <pc:spChg chg="add del mod">
          <ac:chgData name="kalmia Julie" userId="57a3d42693e1ee5b" providerId="LiveId" clId="{CB9EF282-7C1B-41F5-A6B8-33E1D2316CC7}" dt="2026-04-14T20:45:14.566" v="390" actId="1076"/>
          <ac:spMkLst>
            <pc:docMk/>
            <pc:sldMk cId="0" sldId="288"/>
            <ac:spMk id="7" creationId="{DE3B844D-1A3E-4DF5-3567-0F78D0179576}"/>
          </ac:spMkLst>
        </pc:spChg>
        <pc:spChg chg="add del">
          <ac:chgData name="kalmia Julie" userId="57a3d42693e1ee5b" providerId="LiveId" clId="{CB9EF282-7C1B-41F5-A6B8-33E1D2316CC7}" dt="2026-04-14T20:45:13.917" v="388" actId="478"/>
          <ac:spMkLst>
            <pc:docMk/>
            <pc:sldMk cId="0" sldId="288"/>
            <ac:spMk id="8" creationId="{38A12C48-C641-7097-57BB-7B7CF7705514}"/>
          </ac:spMkLst>
        </pc:spChg>
        <pc:spChg chg="add del">
          <ac:chgData name="kalmia Julie" userId="57a3d42693e1ee5b" providerId="LiveId" clId="{CB9EF282-7C1B-41F5-A6B8-33E1D2316CC7}" dt="2026-04-14T20:45:13.125" v="385" actId="478"/>
          <ac:spMkLst>
            <pc:docMk/>
            <pc:sldMk cId="0" sldId="288"/>
            <ac:spMk id="10" creationId="{BC6E18E6-3CA8-D129-3488-E8154DBD5450}"/>
          </ac:spMkLst>
        </pc:spChg>
        <pc:spChg chg="add del">
          <ac:chgData name="kalmia Julie" userId="57a3d42693e1ee5b" providerId="LiveId" clId="{CB9EF282-7C1B-41F5-A6B8-33E1D2316CC7}" dt="2026-04-14T20:45:13.352" v="386" actId="478"/>
          <ac:spMkLst>
            <pc:docMk/>
            <pc:sldMk cId="0" sldId="288"/>
            <ac:spMk id="12" creationId="{287D31FE-7109-F2D4-B980-40FC9313ACF2}"/>
          </ac:spMkLst>
        </pc:spChg>
        <pc:spChg chg="add del">
          <ac:chgData name="kalmia Julie" userId="57a3d42693e1ee5b" providerId="LiveId" clId="{CB9EF282-7C1B-41F5-A6B8-33E1D2316CC7}" dt="2026-04-14T20:45:12.871" v="384" actId="478"/>
          <ac:spMkLst>
            <pc:docMk/>
            <pc:sldMk cId="0" sldId="288"/>
            <ac:spMk id="13" creationId="{30D6F8A4-DFC1-2B1A-A943-2B1EEE8FBEB3}"/>
          </ac:spMkLst>
        </pc:spChg>
        <pc:spChg chg="add del">
          <ac:chgData name="kalmia Julie" userId="57a3d42693e1ee5b" providerId="LiveId" clId="{CB9EF282-7C1B-41F5-A6B8-33E1D2316CC7}" dt="2026-04-14T20:45:12.526" v="383" actId="478"/>
          <ac:spMkLst>
            <pc:docMk/>
            <pc:sldMk cId="0" sldId="288"/>
            <ac:spMk id="15" creationId="{25683BB7-D68D-89F9-F5CD-ADBF23ED1979}"/>
          </ac:spMkLst>
        </pc:spChg>
        <pc:spChg chg="add del">
          <ac:chgData name="kalmia Julie" userId="57a3d42693e1ee5b" providerId="LiveId" clId="{CB9EF282-7C1B-41F5-A6B8-33E1D2316CC7}" dt="2026-04-14T20:45:12.328" v="382" actId="478"/>
          <ac:spMkLst>
            <pc:docMk/>
            <pc:sldMk cId="0" sldId="288"/>
            <ac:spMk id="16" creationId="{6D7FCCC9-8A23-1152-E776-8C0780611255}"/>
          </ac:spMkLst>
        </pc:spChg>
      </pc:sldChg>
      <pc:sldChg chg="del">
        <pc:chgData name="kalmia Julie" userId="57a3d42693e1ee5b" providerId="LiveId" clId="{CB9EF282-7C1B-41F5-A6B8-33E1D2316CC7}" dt="2026-04-14T12:12:30.524" v="263" actId="2696"/>
        <pc:sldMkLst>
          <pc:docMk/>
          <pc:sldMk cId="165692750" sldId="294"/>
        </pc:sldMkLst>
      </pc:sldChg>
      <pc:sldChg chg="modSp mod modNotesTx">
        <pc:chgData name="kalmia Julie" userId="57a3d42693e1ee5b" providerId="LiveId" clId="{CB9EF282-7C1B-41F5-A6B8-33E1D2316CC7}" dt="2026-04-15T13:34:25.040" v="1150" actId="20577"/>
        <pc:sldMkLst>
          <pc:docMk/>
          <pc:sldMk cId="36204834" sldId="296"/>
        </pc:sldMkLst>
        <pc:spChg chg="mod">
          <ac:chgData name="kalmia Julie" userId="57a3d42693e1ee5b" providerId="LiveId" clId="{CB9EF282-7C1B-41F5-A6B8-33E1D2316CC7}" dt="2026-04-14T12:05:41.994" v="6" actId="13926"/>
          <ac:spMkLst>
            <pc:docMk/>
            <pc:sldMk cId="36204834" sldId="296"/>
            <ac:spMk id="3" creationId="{00000000-0000-0000-0000-000000000000}"/>
          </ac:spMkLst>
        </pc:spChg>
      </pc:sldChg>
      <pc:sldChg chg="modSp mod modNotesTx">
        <pc:chgData name="kalmia Julie" userId="57a3d42693e1ee5b" providerId="LiveId" clId="{CB9EF282-7C1B-41F5-A6B8-33E1D2316CC7}" dt="2026-04-15T13:36:04.068" v="1191" actId="20577"/>
        <pc:sldMkLst>
          <pc:docMk/>
          <pc:sldMk cId="3094443933" sldId="299"/>
        </pc:sldMkLst>
        <pc:spChg chg="mod">
          <ac:chgData name="kalmia Julie" userId="57a3d42693e1ee5b" providerId="LiveId" clId="{CB9EF282-7C1B-41F5-A6B8-33E1D2316CC7}" dt="2026-04-14T12:09:27.923" v="193" actId="20577"/>
          <ac:spMkLst>
            <pc:docMk/>
            <pc:sldMk cId="3094443933" sldId="299"/>
            <ac:spMk id="4" creationId="{F1DDBE0C-4487-93BA-D13A-D41F2CF8FD88}"/>
          </ac:spMkLst>
        </pc:spChg>
      </pc:sldChg>
      <pc:sldChg chg="modSp mod modNotesTx">
        <pc:chgData name="kalmia Julie" userId="57a3d42693e1ee5b" providerId="LiveId" clId="{CB9EF282-7C1B-41F5-A6B8-33E1D2316CC7}" dt="2026-04-15T13:50:22.665" v="1389" actId="1076"/>
        <pc:sldMkLst>
          <pc:docMk/>
          <pc:sldMk cId="3196364123" sldId="302"/>
        </pc:sldMkLst>
        <pc:spChg chg="mod">
          <ac:chgData name="kalmia Julie" userId="57a3d42693e1ee5b" providerId="LiveId" clId="{CB9EF282-7C1B-41F5-A6B8-33E1D2316CC7}" dt="2026-04-15T13:50:22.665" v="1389" actId="1076"/>
          <ac:spMkLst>
            <pc:docMk/>
            <pc:sldMk cId="3196364123" sldId="302"/>
            <ac:spMk id="3" creationId="{F22B5450-6F01-A31D-32F9-4486AA7BE370}"/>
          </ac:spMkLst>
        </pc:spChg>
      </pc:sldChg>
      <pc:sldChg chg="modAnim">
        <pc:chgData name="kalmia Julie" userId="57a3d42693e1ee5b" providerId="LiveId" clId="{CB9EF282-7C1B-41F5-A6B8-33E1D2316CC7}" dt="2026-04-14T20:50:48.616" v="416"/>
        <pc:sldMkLst>
          <pc:docMk/>
          <pc:sldMk cId="4175738697" sldId="304"/>
        </pc:sldMkLst>
      </pc:sldChg>
      <pc:sldChg chg="modSp mod modNotesTx">
        <pc:chgData name="kalmia Julie" userId="57a3d42693e1ee5b" providerId="LiveId" clId="{CB9EF282-7C1B-41F5-A6B8-33E1D2316CC7}" dt="2026-04-14T20:53:18.844" v="716" actId="20577"/>
        <pc:sldMkLst>
          <pc:docMk/>
          <pc:sldMk cId="1971163098" sldId="305"/>
        </pc:sldMkLst>
        <pc:spChg chg="mod">
          <ac:chgData name="kalmia Julie" userId="57a3d42693e1ee5b" providerId="LiveId" clId="{CB9EF282-7C1B-41F5-A6B8-33E1D2316CC7}" dt="2026-04-14T12:10:36.736" v="199" actId="13926"/>
          <ac:spMkLst>
            <pc:docMk/>
            <pc:sldMk cId="1971163098" sldId="305"/>
            <ac:spMk id="4" creationId="{B2E03D0C-2D3E-FC2F-5CC9-C4E33768FA48}"/>
          </ac:spMkLst>
        </pc:spChg>
      </pc:sldChg>
      <pc:sldChg chg="modSp mod">
        <pc:chgData name="kalmia Julie" userId="57a3d42693e1ee5b" providerId="LiveId" clId="{CB9EF282-7C1B-41F5-A6B8-33E1D2316CC7}" dt="2026-04-14T12:10:05.954" v="196" actId="13926"/>
        <pc:sldMkLst>
          <pc:docMk/>
          <pc:sldMk cId="4011177596" sldId="306"/>
        </pc:sldMkLst>
        <pc:spChg chg="mod">
          <ac:chgData name="kalmia Julie" userId="57a3d42693e1ee5b" providerId="LiveId" clId="{CB9EF282-7C1B-41F5-A6B8-33E1D2316CC7}" dt="2026-04-14T12:10:05.954" v="196" actId="13926"/>
          <ac:spMkLst>
            <pc:docMk/>
            <pc:sldMk cId="4011177596" sldId="306"/>
            <ac:spMk id="4" creationId="{82F9A788-7756-656F-8877-28DD49594508}"/>
          </ac:spMkLst>
        </pc:spChg>
      </pc:sldChg>
      <pc:sldChg chg="modNotesTx">
        <pc:chgData name="kalmia Julie" userId="57a3d42693e1ee5b" providerId="LiveId" clId="{CB9EF282-7C1B-41F5-A6B8-33E1D2316CC7}" dt="2026-04-15T13:52:30.170" v="1511" actId="20577"/>
        <pc:sldMkLst>
          <pc:docMk/>
          <pc:sldMk cId="3880171014" sldId="307"/>
        </pc:sldMkLst>
      </pc:sldChg>
      <pc:sldChg chg="modSp mod">
        <pc:chgData name="kalmia Julie" userId="57a3d42693e1ee5b" providerId="LiveId" clId="{CB9EF282-7C1B-41F5-A6B8-33E1D2316CC7}" dt="2026-04-14T12:10:48.011" v="200" actId="13926"/>
        <pc:sldMkLst>
          <pc:docMk/>
          <pc:sldMk cId="102335346" sldId="310"/>
        </pc:sldMkLst>
        <pc:spChg chg="mod">
          <ac:chgData name="kalmia Julie" userId="57a3d42693e1ee5b" providerId="LiveId" clId="{CB9EF282-7C1B-41F5-A6B8-33E1D2316CC7}" dt="2026-04-14T12:10:48.011" v="200" actId="13926"/>
          <ac:spMkLst>
            <pc:docMk/>
            <pc:sldMk cId="102335346" sldId="310"/>
            <ac:spMk id="3" creationId="{D0DA0D8D-8DAA-B4C4-646B-DD2D4590F191}"/>
          </ac:spMkLst>
        </pc:spChg>
      </pc:sldChg>
      <pc:sldChg chg="modSp mod modAnim modCm">
        <pc:chgData name="kalmia Julie" userId="57a3d42693e1ee5b" providerId="LiveId" clId="{CB9EF282-7C1B-41F5-A6B8-33E1D2316CC7}" dt="2026-04-14T20:57:37.720" v="849" actId="20577"/>
        <pc:sldMkLst>
          <pc:docMk/>
          <pc:sldMk cId="3643947903" sldId="311"/>
        </pc:sldMkLst>
        <pc:spChg chg="mod">
          <ac:chgData name="kalmia Julie" userId="57a3d42693e1ee5b" providerId="LiveId" clId="{CB9EF282-7C1B-41F5-A6B8-33E1D2316CC7}" dt="2026-04-14T20:57:37.720" v="849" actId="20577"/>
          <ac:spMkLst>
            <pc:docMk/>
            <pc:sldMk cId="3643947903" sldId="311"/>
            <ac:spMk id="3" creationId="{2DFAEADF-F7A3-5D0A-972F-19EC5A84BB8F}"/>
          </ac:spMkLst>
        </pc:spChg>
        <pc:spChg chg="mod">
          <ac:chgData name="kalmia Julie" userId="57a3d42693e1ee5b" providerId="LiveId" clId="{CB9EF282-7C1B-41F5-A6B8-33E1D2316CC7}" dt="2026-04-14T12:11:49.729" v="260" actId="13926"/>
          <ac:spMkLst>
            <pc:docMk/>
            <pc:sldMk cId="3643947903" sldId="311"/>
            <ac:spMk id="4" creationId="{592DE5D7-30D2-8A53-5898-B8EFEC0F18C9}"/>
          </ac:spMkLst>
        </pc:spChg>
        <pc:extLst>
          <p:ext xmlns:p="http://schemas.openxmlformats.org/presentationml/2006/main" uri="{D6D511B9-2390-475A-947B-AFAB55BFBCF1}">
            <pc226:cmChg xmlns:pc226="http://schemas.microsoft.com/office/powerpoint/2022/06/main/command" chg="mod">
              <pc226:chgData name="kalmia Julie" userId="57a3d42693e1ee5b" providerId="LiveId" clId="{CB9EF282-7C1B-41F5-A6B8-33E1D2316CC7}" dt="2026-04-14T12:11:39.450" v="259" actId="20577"/>
              <pc2:cmMkLst xmlns:pc2="http://schemas.microsoft.com/office/powerpoint/2019/9/main/command">
                <pc:docMk/>
                <pc:sldMk cId="3643947903" sldId="311"/>
                <pc2:cmMk id="{D6FC31A3-F3A4-45BA-AB1C-C0A626DCA9C9}"/>
              </pc2:cmMkLst>
            </pc226:cmChg>
          </p:ext>
        </pc:extLst>
      </pc:sldChg>
      <pc:sldChg chg="modSp mod">
        <pc:chgData name="kalmia Julie" userId="57a3d42693e1ee5b" providerId="LiveId" clId="{CB9EF282-7C1B-41F5-A6B8-33E1D2316CC7}" dt="2026-04-14T12:11:56.487" v="261" actId="13926"/>
        <pc:sldMkLst>
          <pc:docMk/>
          <pc:sldMk cId="1797996107" sldId="312"/>
        </pc:sldMkLst>
        <pc:spChg chg="mod">
          <ac:chgData name="kalmia Julie" userId="57a3d42693e1ee5b" providerId="LiveId" clId="{CB9EF282-7C1B-41F5-A6B8-33E1D2316CC7}" dt="2026-04-14T12:11:56.487" v="261" actId="13926"/>
          <ac:spMkLst>
            <pc:docMk/>
            <pc:sldMk cId="1797996107" sldId="312"/>
            <ac:spMk id="4" creationId="{1CE6E62B-1622-9744-B289-4402457688AD}"/>
          </ac:spMkLst>
        </pc:spChg>
      </pc:sldChg>
      <pc:sldChg chg="addSp modSp mod">
        <pc:chgData name="kalmia Julie" userId="57a3d42693e1ee5b" providerId="LiveId" clId="{CB9EF282-7C1B-41F5-A6B8-33E1D2316CC7}" dt="2026-04-15T14:00:21.994" v="2117" actId="20577"/>
        <pc:sldMkLst>
          <pc:docMk/>
          <pc:sldMk cId="235196572" sldId="313"/>
        </pc:sldMkLst>
        <pc:spChg chg="mod">
          <ac:chgData name="kalmia Julie" userId="57a3d42693e1ee5b" providerId="LiveId" clId="{CB9EF282-7C1B-41F5-A6B8-33E1D2316CC7}" dt="2026-04-15T13:58:31.754" v="1968" actId="1076"/>
          <ac:spMkLst>
            <pc:docMk/>
            <pc:sldMk cId="235196572" sldId="313"/>
            <ac:spMk id="4" creationId="{29C07B00-6563-AD36-D6BD-B2BF15A39811}"/>
          </ac:spMkLst>
        </pc:spChg>
        <pc:spChg chg="add mod">
          <ac:chgData name="kalmia Julie" userId="57a3d42693e1ee5b" providerId="LiveId" clId="{CB9EF282-7C1B-41F5-A6B8-33E1D2316CC7}" dt="2026-04-15T14:00:21.994" v="2117" actId="20577"/>
          <ac:spMkLst>
            <pc:docMk/>
            <pc:sldMk cId="235196572" sldId="313"/>
            <ac:spMk id="5" creationId="{A5B97601-C9BA-8D0D-04EB-16FBAE1F7D52}"/>
          </ac:spMkLst>
        </pc:spChg>
      </pc:sldChg>
      <pc:sldChg chg="modSp mod">
        <pc:chgData name="kalmia Julie" userId="57a3d42693e1ee5b" providerId="LiveId" clId="{CB9EF282-7C1B-41F5-A6B8-33E1D2316CC7}" dt="2026-04-14T12:12:10.814" v="262" actId="13926"/>
        <pc:sldMkLst>
          <pc:docMk/>
          <pc:sldMk cId="914813667" sldId="314"/>
        </pc:sldMkLst>
        <pc:spChg chg="mod">
          <ac:chgData name="kalmia Julie" userId="57a3d42693e1ee5b" providerId="LiveId" clId="{CB9EF282-7C1B-41F5-A6B8-33E1D2316CC7}" dt="2026-04-14T12:12:10.814" v="262" actId="13926"/>
          <ac:spMkLst>
            <pc:docMk/>
            <pc:sldMk cId="914813667" sldId="314"/>
            <ac:spMk id="13" creationId="{7026EDFB-1E6E-4C1A-4419-DCC692885C72}"/>
          </ac:spMkLst>
        </pc:spChg>
      </pc:sldChg>
      <pc:sldChg chg="modNotesTx">
        <pc:chgData name="kalmia Julie" userId="57a3d42693e1ee5b" providerId="LiveId" clId="{CB9EF282-7C1B-41F5-A6B8-33E1D2316CC7}" dt="2026-04-14T12:13:08.041" v="369" actId="20577"/>
        <pc:sldMkLst>
          <pc:docMk/>
          <pc:sldMk cId="2804244464" sldId="317"/>
        </pc:sldMkLst>
      </pc:sldChg>
      <pc:sldChg chg="modSp mod">
        <pc:chgData name="kalmia Julie" userId="57a3d42693e1ee5b" providerId="LiveId" clId="{CB9EF282-7C1B-41F5-A6B8-33E1D2316CC7}" dt="2026-04-14T12:09:12.931" v="190" actId="13926"/>
        <pc:sldMkLst>
          <pc:docMk/>
          <pc:sldMk cId="3448973581" sldId="318"/>
        </pc:sldMkLst>
        <pc:spChg chg="mod">
          <ac:chgData name="kalmia Julie" userId="57a3d42693e1ee5b" providerId="LiveId" clId="{CB9EF282-7C1B-41F5-A6B8-33E1D2316CC7}" dt="2026-04-14T12:09:12.931" v="190" actId="13926"/>
          <ac:spMkLst>
            <pc:docMk/>
            <pc:sldMk cId="3448973581" sldId="318"/>
            <ac:spMk id="4" creationId="{4BA21AEF-ADB9-EF46-5423-55A39A3265A6}"/>
          </ac:spMkLst>
        </pc:spChg>
      </pc:sldChg>
      <pc:sldChg chg="addSp delSp modSp mod modNotesTx">
        <pc:chgData name="kalmia Julie" userId="57a3d42693e1ee5b" providerId="LiveId" clId="{CB9EF282-7C1B-41F5-A6B8-33E1D2316CC7}" dt="2026-04-15T13:53:36.520" v="1513" actId="20577"/>
        <pc:sldMkLst>
          <pc:docMk/>
          <pc:sldMk cId="652088925" sldId="330"/>
        </pc:sldMkLst>
        <pc:spChg chg="add del mod">
          <ac:chgData name="kalmia Julie" userId="57a3d42693e1ee5b" providerId="LiveId" clId="{CB9EF282-7C1B-41F5-A6B8-33E1D2316CC7}" dt="2026-04-15T13:53:30.949" v="1512" actId="20577"/>
          <ac:spMkLst>
            <pc:docMk/>
            <pc:sldMk cId="652088925" sldId="330"/>
            <ac:spMk id="4" creationId="{76E45613-F45C-4BF5-AF43-B183DDD8F34D}"/>
          </ac:spMkLst>
        </pc:spChg>
      </pc:sldChg>
      <pc:sldChg chg="modSp mod modNotesTx">
        <pc:chgData name="kalmia Julie" userId="57a3d42693e1ee5b" providerId="LiveId" clId="{CB9EF282-7C1B-41F5-A6B8-33E1D2316CC7}" dt="2026-04-15T13:37:33.518" v="1194" actId="20577"/>
        <pc:sldMkLst>
          <pc:docMk/>
          <pc:sldMk cId="2392305114" sldId="331"/>
        </pc:sldMkLst>
        <pc:spChg chg="mod">
          <ac:chgData name="kalmia Julie" userId="57a3d42693e1ee5b" providerId="LiveId" clId="{CB9EF282-7C1B-41F5-A6B8-33E1D2316CC7}" dt="2026-04-14T12:09:42.958" v="194" actId="13926"/>
          <ac:spMkLst>
            <pc:docMk/>
            <pc:sldMk cId="2392305114" sldId="331"/>
            <ac:spMk id="4" creationId="{7F954BF3-003B-6DBC-7CA0-2F8087A599BE}"/>
          </ac:spMkLst>
        </pc:spChg>
      </pc:sldChg>
      <pc:sldChg chg="modSp mod ord">
        <pc:chgData name="kalmia Julie" userId="57a3d42693e1ee5b" providerId="LiveId" clId="{CB9EF282-7C1B-41F5-A6B8-33E1D2316CC7}" dt="2026-04-14T20:48:54.615" v="408"/>
        <pc:sldMkLst>
          <pc:docMk/>
          <pc:sldMk cId="381222444" sldId="332"/>
        </pc:sldMkLst>
        <pc:graphicFrameChg chg="modGraphic">
          <ac:chgData name="kalmia Julie" userId="57a3d42693e1ee5b" providerId="LiveId" clId="{CB9EF282-7C1B-41F5-A6B8-33E1D2316CC7}" dt="2026-04-14T12:10:22.486" v="198" actId="13926"/>
          <ac:graphicFrameMkLst>
            <pc:docMk/>
            <pc:sldMk cId="381222444" sldId="332"/>
            <ac:graphicFrameMk id="5" creationId="{637B6A96-D45D-989E-32D2-042193DF6C7D}"/>
          </ac:graphicFrameMkLst>
        </pc:graphicFrameChg>
      </pc:sldChg>
      <pc:sldChg chg="add">
        <pc:chgData name="kalmia Julie" userId="57a3d42693e1ee5b" providerId="LiveId" clId="{CB9EF282-7C1B-41F5-A6B8-33E1D2316CC7}" dt="2026-04-14T20:47:49.982" v="391" actId="2890"/>
        <pc:sldMkLst>
          <pc:docMk/>
          <pc:sldMk cId="26368140" sldId="339"/>
        </pc:sldMkLst>
      </pc:sldChg>
      <pc:sldChg chg="modSp add mod">
        <pc:chgData name="kalmia Julie" userId="57a3d42693e1ee5b" providerId="LiveId" clId="{CB9EF282-7C1B-41F5-A6B8-33E1D2316CC7}" dt="2026-04-14T20:55:45.286" v="778" actId="27636"/>
        <pc:sldMkLst>
          <pc:docMk/>
          <pc:sldMk cId="1826924819" sldId="340"/>
        </pc:sldMkLst>
        <pc:spChg chg="mod">
          <ac:chgData name="kalmia Julie" userId="57a3d42693e1ee5b" providerId="LiveId" clId="{CB9EF282-7C1B-41F5-A6B8-33E1D2316CC7}" dt="2026-04-14T20:55:45.286" v="778" actId="27636"/>
          <ac:spMkLst>
            <pc:docMk/>
            <pc:sldMk cId="1826924819" sldId="340"/>
            <ac:spMk id="3" creationId="{D1A1B03F-0849-93CF-12DB-BA76D3C4F286}"/>
          </ac:spMkLst>
        </pc:spChg>
      </pc:sldChg>
      <pc:sldChg chg="modSp new del mod ord">
        <pc:chgData name="kalmia Julie" userId="57a3d42693e1ee5b" providerId="LiveId" clId="{CB9EF282-7C1B-41F5-A6B8-33E1D2316CC7}" dt="2026-04-15T00:35:53.308" v="855" actId="2696"/>
        <pc:sldMkLst>
          <pc:docMk/>
          <pc:sldMk cId="901868122" sldId="341"/>
        </pc:sldMkLst>
        <pc:spChg chg="mod">
          <ac:chgData name="kalmia Julie" userId="57a3d42693e1ee5b" providerId="LiveId" clId="{CB9EF282-7C1B-41F5-A6B8-33E1D2316CC7}" dt="2026-04-14T20:56:32.191" v="793" actId="13926"/>
          <ac:spMkLst>
            <pc:docMk/>
            <pc:sldMk cId="901868122" sldId="341"/>
            <ac:spMk id="3" creationId="{C8F74015-DD60-0FA9-FC4E-D01577739CB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08F851-AAC0-4BE2-932E-FF4C493F9034}" type="datetimeFigureOut">
              <a:rPr lang="fr-CA" smtClean="0"/>
              <a:t>2026-04-15</a:t>
            </a:fld>
            <a:endParaRPr lang="fr-CA"/>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4BF18-D34E-483B-AD12-972DF4D77613}" type="slidenum">
              <a:rPr lang="fr-CA" smtClean="0"/>
              <a:t>‹N°›</a:t>
            </a:fld>
            <a:endParaRPr lang="fr-CA"/>
          </a:p>
        </p:txBody>
      </p:sp>
    </p:spTree>
    <p:extLst>
      <p:ext uri="{BB962C8B-B14F-4D97-AF65-F5344CB8AC3E}">
        <p14:creationId xmlns:p14="http://schemas.microsoft.com/office/powerpoint/2010/main" val="1746510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Pourquoi Julie pour ce module? Passé de conseillère aux entreprises et vitalité des noyaux villageois.  Dans le milieu économique Mère Térésa et dans le communautaire je suis trop business, je pense que je peux faire le pont entre les 2 mondes</a:t>
            </a:r>
          </a:p>
          <a:p>
            <a:endParaRPr lang="fr-CA" dirty="0"/>
          </a:p>
        </p:txBody>
      </p:sp>
      <p:sp>
        <p:nvSpPr>
          <p:cNvPr id="4" name="Espace réservé du numéro de diapositive 3"/>
          <p:cNvSpPr>
            <a:spLocks noGrp="1"/>
          </p:cNvSpPr>
          <p:nvPr>
            <p:ph type="sldNum" sz="quarter" idx="5"/>
          </p:nvPr>
        </p:nvSpPr>
        <p:spPr/>
        <p:txBody>
          <a:bodyPr/>
          <a:lstStyle/>
          <a:p>
            <a:fld id="{00F4BF18-D34E-483B-AD12-972DF4D77613}" type="slidenum">
              <a:rPr lang="fr-CA" smtClean="0"/>
              <a:t>1</a:t>
            </a:fld>
            <a:endParaRPr lang="fr-CA"/>
          </a:p>
        </p:txBody>
      </p:sp>
    </p:spTree>
    <p:extLst>
      <p:ext uri="{BB962C8B-B14F-4D97-AF65-F5344CB8AC3E}">
        <p14:creationId xmlns:p14="http://schemas.microsoft.com/office/powerpoint/2010/main" val="37551174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a:t>Rappel</a:t>
            </a:r>
          </a:p>
          <a:p>
            <a:endParaRPr lang="fr-CA" dirty="0"/>
          </a:p>
          <a:p>
            <a:endParaRPr lang="fr-CA" baseline="0" dirty="0"/>
          </a:p>
        </p:txBody>
      </p:sp>
      <p:sp>
        <p:nvSpPr>
          <p:cNvPr id="4" name="Espace réservé du numéro de diapositive 3"/>
          <p:cNvSpPr>
            <a:spLocks noGrp="1"/>
          </p:cNvSpPr>
          <p:nvPr>
            <p:ph type="sldNum" sz="quarter" idx="10"/>
          </p:nvPr>
        </p:nvSpPr>
        <p:spPr/>
        <p:txBody>
          <a:bodyPr/>
          <a:lstStyle/>
          <a:p>
            <a:fld id="{00F4BF18-D34E-483B-AD12-972DF4D77613}" type="slidenum">
              <a:rPr lang="fr-CA" smtClean="0"/>
              <a:t>2</a:t>
            </a:fld>
            <a:endParaRPr lang="fr-CA"/>
          </a:p>
        </p:txBody>
      </p:sp>
    </p:spTree>
    <p:extLst>
      <p:ext uri="{BB962C8B-B14F-4D97-AF65-F5344CB8AC3E}">
        <p14:creationId xmlns:p14="http://schemas.microsoft.com/office/powerpoint/2010/main" val="4055120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a:t>L’importance du rythme, du silence, de l’observation</a:t>
            </a:r>
          </a:p>
        </p:txBody>
      </p:sp>
      <p:sp>
        <p:nvSpPr>
          <p:cNvPr id="4" name="Espace réservé du numéro de diapositive 3"/>
          <p:cNvSpPr>
            <a:spLocks noGrp="1"/>
          </p:cNvSpPr>
          <p:nvPr>
            <p:ph type="sldNum" sz="quarter" idx="10"/>
          </p:nvPr>
        </p:nvSpPr>
        <p:spPr/>
        <p:txBody>
          <a:bodyPr/>
          <a:lstStyle/>
          <a:p>
            <a:fld id="{00F4BF18-D34E-483B-AD12-972DF4D77613}" type="slidenum">
              <a:rPr lang="fr-CA" smtClean="0"/>
              <a:t>3</a:t>
            </a:fld>
            <a:endParaRPr lang="fr-CA"/>
          </a:p>
        </p:txBody>
      </p:sp>
    </p:spTree>
    <p:extLst>
      <p:ext uri="{BB962C8B-B14F-4D97-AF65-F5344CB8AC3E}">
        <p14:creationId xmlns:p14="http://schemas.microsoft.com/office/powerpoint/2010/main" val="1027478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Qu’est-ce que vous en pensez? Peurs, défis?</a:t>
            </a:r>
          </a:p>
          <a:p>
            <a:r>
              <a:rPr lang="fr-CA" dirty="0"/>
              <a:t>À quoi ça sert? Les peurs que j’aies, les freins</a:t>
            </a:r>
          </a:p>
          <a:p>
            <a:r>
              <a:rPr lang="fr-CA" dirty="0"/>
              <a:t>Après l’exercice: Coordo, trésorier, etc. ont même de la difficulté parfois avec ces aspects</a:t>
            </a:r>
          </a:p>
          <a:p>
            <a:r>
              <a:rPr lang="fr-CA" dirty="0"/>
              <a:t>Chaque organisme est différent, est-ce qu’ils ont un comptable? Qq à l’interne qui fait de la tenue de livre? Est-ce le DG qui le fait car son équipe ne veut pas le faire? </a:t>
            </a:r>
          </a:p>
          <a:p>
            <a:endParaRPr lang="fr-CA" dirty="0"/>
          </a:p>
          <a:p>
            <a:r>
              <a:rPr lang="fr-CA" dirty="0"/>
              <a:t>Parfois c’est la peur de faire des erreurs qui pourraient avoir un impact sur l’organisme. Comment le faire sans être dans le pouvoir décisionnel de l’organisme? Sentiment d’intrusion. </a:t>
            </a:r>
          </a:p>
        </p:txBody>
      </p:sp>
      <p:sp>
        <p:nvSpPr>
          <p:cNvPr id="4" name="Espace réservé du numéro de diapositive 3"/>
          <p:cNvSpPr>
            <a:spLocks noGrp="1"/>
          </p:cNvSpPr>
          <p:nvPr>
            <p:ph type="sldNum" sz="quarter" idx="5"/>
          </p:nvPr>
        </p:nvSpPr>
        <p:spPr/>
        <p:txBody>
          <a:bodyPr/>
          <a:lstStyle/>
          <a:p>
            <a:fld id="{00F4BF18-D34E-483B-AD12-972DF4D77613}" type="slidenum">
              <a:rPr lang="fr-CA" smtClean="0"/>
              <a:t>4</a:t>
            </a:fld>
            <a:endParaRPr lang="fr-CA"/>
          </a:p>
        </p:txBody>
      </p:sp>
    </p:spTree>
    <p:extLst>
      <p:ext uri="{BB962C8B-B14F-4D97-AF65-F5344CB8AC3E}">
        <p14:creationId xmlns:p14="http://schemas.microsoft.com/office/powerpoint/2010/main" val="3185967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a:t>Quelques définitions: </a:t>
            </a:r>
          </a:p>
          <a:p>
            <a:r>
              <a:rPr lang="fr-CA" dirty="0"/>
              <a:t>C’est quoi et à quoi ça sert? On l’utilise quand???</a:t>
            </a:r>
          </a:p>
          <a:p>
            <a:endParaRPr lang="fr-CA" dirty="0"/>
          </a:p>
          <a:p>
            <a:r>
              <a:rPr lang="fr-CA" dirty="0"/>
              <a:t>États des résultats: Revenus et dépenses pour l’année</a:t>
            </a:r>
          </a:p>
          <a:p>
            <a:r>
              <a:rPr lang="fr-CA" dirty="0"/>
              <a:t>Bilan: Une photo à une date précise</a:t>
            </a:r>
          </a:p>
          <a:p>
            <a:r>
              <a:rPr lang="fr-CA" dirty="0"/>
              <a:t>Flux de </a:t>
            </a:r>
            <a:r>
              <a:rPr lang="fr-CA" dirty="0" err="1"/>
              <a:t>trésorie</a:t>
            </a:r>
            <a:r>
              <a:rPr lang="fr-CA" dirty="0"/>
              <a:t>: L’argent qui est entré et sorti: prêt, amortissement, etc.</a:t>
            </a:r>
          </a:p>
          <a:p>
            <a:r>
              <a:rPr lang="fr-CA" dirty="0"/>
              <a:t>Qu’est-ce que j’ai vraiment besoin de savoir comme OC? Et le CA doit savoir quoi? Le Coordo ou DG pour bien gérer?</a:t>
            </a:r>
          </a:p>
          <a:p>
            <a:r>
              <a:rPr lang="fr-CA" dirty="0"/>
              <a:t>Ex concret: Fichier </a:t>
            </a:r>
            <a:r>
              <a:rPr lang="fr-CA" dirty="0" err="1"/>
              <a:t>excel</a:t>
            </a:r>
            <a:r>
              <a:rPr lang="fr-CA" dirty="0"/>
              <a:t> par trimestre 25% - 50%... </a:t>
            </a:r>
          </a:p>
          <a:p>
            <a:r>
              <a:rPr lang="fr-CA" dirty="0"/>
              <a:t>Je suis passée de celle qui sautais la partie chiffre à l’apprendre pour aider. Ce fut ma motivation </a:t>
            </a:r>
            <a:r>
              <a:rPr lang="fr-CA" dirty="0">
                <a:sym typeface="Wingdings" panose="05000000000000000000" pitchFamily="2" charset="2"/>
              </a:rPr>
              <a:t></a:t>
            </a:r>
            <a:endParaRPr lang="fr-CA" dirty="0"/>
          </a:p>
          <a:p>
            <a:endParaRPr lang="fr-CA" dirty="0"/>
          </a:p>
        </p:txBody>
      </p:sp>
      <p:sp>
        <p:nvSpPr>
          <p:cNvPr id="4" name="Espace réservé du numéro de diapositive 3"/>
          <p:cNvSpPr>
            <a:spLocks noGrp="1"/>
          </p:cNvSpPr>
          <p:nvPr>
            <p:ph type="sldNum" sz="quarter" idx="10"/>
          </p:nvPr>
        </p:nvSpPr>
        <p:spPr/>
        <p:txBody>
          <a:bodyPr/>
          <a:lstStyle/>
          <a:p>
            <a:fld id="{00F4BF18-D34E-483B-AD12-972DF4D77613}" type="slidenum">
              <a:rPr lang="fr-CA" smtClean="0"/>
              <a:t>5</a:t>
            </a:fld>
            <a:endParaRPr lang="fr-CA"/>
          </a:p>
        </p:txBody>
      </p:sp>
    </p:spTree>
    <p:extLst>
      <p:ext uri="{BB962C8B-B14F-4D97-AF65-F5344CB8AC3E}">
        <p14:creationId xmlns:p14="http://schemas.microsoft.com/office/powerpoint/2010/main" val="1572947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Espace réservé de l'image des diapositives 1">
            <a:extLst>
              <a:ext uri="{FF2B5EF4-FFF2-40B4-BE49-F238E27FC236}">
                <a16:creationId xmlns:a16="http://schemas.microsoft.com/office/drawing/2014/main" id="{D51BD37F-4841-92ED-68D4-1EA96CBCB51C}"/>
              </a:ext>
            </a:extLst>
          </p:cNvPr>
          <p:cNvSpPr>
            <a:spLocks noGrp="1" noRot="1" noChangeAspect="1" noTextEdit="1"/>
          </p:cNvSpPr>
          <p:nvPr>
            <p:ph type="sldImg"/>
          </p:nvPr>
        </p:nvSpPr>
        <p:spPr>
          <a:ln/>
        </p:spPr>
      </p:sp>
      <p:sp>
        <p:nvSpPr>
          <p:cNvPr id="13315" name="Espace réservé des commentaires 2">
            <a:extLst>
              <a:ext uri="{FF2B5EF4-FFF2-40B4-BE49-F238E27FC236}">
                <a16:creationId xmlns:a16="http://schemas.microsoft.com/office/drawing/2014/main" id="{732B2438-403E-C903-5051-D6A6A7818137}"/>
              </a:ext>
            </a:extLst>
          </p:cNvPr>
          <p:cNvSpPr>
            <a:spLocks noGrp="1"/>
          </p:cNvSpPr>
          <p:nvPr>
            <p:ph type="body" idx="1"/>
          </p:nvPr>
        </p:nvSpPr>
        <p:spPr>
          <a:noFill/>
        </p:spPr>
        <p:txBody>
          <a:bodyPr/>
          <a:lstStyle/>
          <a:p>
            <a:r>
              <a:rPr lang="fr-CA" altLang="fr-FR"/>
              <a:t>Cela peut s’expliquer par les différences entre types d’organismes, entre évolution de l’organisme, territoire, mission, etc.</a:t>
            </a:r>
          </a:p>
        </p:txBody>
      </p:sp>
      <p:sp>
        <p:nvSpPr>
          <p:cNvPr id="13316" name="Espace réservé du numéro de diapositive 3">
            <a:extLst>
              <a:ext uri="{FF2B5EF4-FFF2-40B4-BE49-F238E27FC236}">
                <a16:creationId xmlns:a16="http://schemas.microsoft.com/office/drawing/2014/main" id="{544698B9-6940-F89F-566A-B640C27A4CC5}"/>
              </a:ext>
            </a:extLst>
          </p:cNvPr>
          <p:cNvSpPr>
            <a:spLocks noGrp="1"/>
          </p:cNvSpPr>
          <p:nvPr>
            <p:ph type="sldNum" sz="quarter" idx="5"/>
          </p:nvPr>
        </p:nvSpPr>
        <p:spPr>
          <a:noFill/>
        </p:spPr>
        <p:txBody>
          <a:bodyPr/>
          <a:lstStyle>
            <a:lvl1pPr defTabSz="931863" eaLnBrk="0" hangingPunct="0">
              <a:spcBef>
                <a:spcPct val="30000"/>
              </a:spcBef>
              <a:defRPr sz="1200">
                <a:solidFill>
                  <a:schemeClr val="tx1"/>
                </a:solidFill>
                <a:latin typeface="Times New Roman" panose="02020603050405020304" pitchFamily="18" charset="0"/>
              </a:defRPr>
            </a:lvl1pPr>
            <a:lvl2pPr marL="742950" indent="-285750" defTabSz="931863" eaLnBrk="0" hangingPunct="0">
              <a:spcBef>
                <a:spcPct val="30000"/>
              </a:spcBef>
              <a:defRPr sz="1200">
                <a:solidFill>
                  <a:schemeClr val="tx1"/>
                </a:solidFill>
                <a:latin typeface="Times New Roman" panose="02020603050405020304" pitchFamily="18" charset="0"/>
              </a:defRPr>
            </a:lvl2pPr>
            <a:lvl3pPr marL="1143000" indent="-228600" defTabSz="931863" eaLnBrk="0" hangingPunct="0">
              <a:spcBef>
                <a:spcPct val="30000"/>
              </a:spcBef>
              <a:defRPr sz="1200">
                <a:solidFill>
                  <a:schemeClr val="tx1"/>
                </a:solidFill>
                <a:latin typeface="Times New Roman" panose="02020603050405020304" pitchFamily="18" charset="0"/>
              </a:defRPr>
            </a:lvl3pPr>
            <a:lvl4pPr marL="1600200" indent="-228600" defTabSz="931863" eaLnBrk="0" hangingPunct="0">
              <a:spcBef>
                <a:spcPct val="30000"/>
              </a:spcBef>
              <a:defRPr sz="1200">
                <a:solidFill>
                  <a:schemeClr val="tx1"/>
                </a:solidFill>
                <a:latin typeface="Times New Roman" panose="02020603050405020304" pitchFamily="18" charset="0"/>
              </a:defRPr>
            </a:lvl4pPr>
            <a:lvl5pPr marL="2057400" indent="-228600" defTabSz="931863" eaLnBrk="0" hangingPunct="0">
              <a:spcBef>
                <a:spcPct val="30000"/>
              </a:spcBef>
              <a:defRPr sz="1200">
                <a:solidFill>
                  <a:schemeClr val="tx1"/>
                </a:solidFill>
                <a:latin typeface="Times New Roman" panose="02020603050405020304" pitchFamily="18" charset="0"/>
              </a:defRPr>
            </a:lvl5pPr>
            <a:lvl6pPr marL="2514600" indent="-228600" defTabSz="93186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3186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3186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3186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C084D9-8A58-4C72-A18E-6249E153ACE5}" type="slidenum">
              <a:rPr lang="en-CA" altLang="fr-FR"/>
              <a:pPr eaLnBrk="1" hangingPunct="1">
                <a:spcBef>
                  <a:spcPct val="0"/>
                </a:spcBef>
              </a:pPr>
              <a:t>6</a:t>
            </a:fld>
            <a:endParaRPr lang="en-CA" alt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Espace réservé de l'image des diapositives 1">
            <a:extLst>
              <a:ext uri="{FF2B5EF4-FFF2-40B4-BE49-F238E27FC236}">
                <a16:creationId xmlns:a16="http://schemas.microsoft.com/office/drawing/2014/main" id="{79B26F4E-F56F-648A-D370-FCBBA7F58B0B}"/>
              </a:ext>
            </a:extLst>
          </p:cNvPr>
          <p:cNvSpPr>
            <a:spLocks noGrp="1" noRot="1" noChangeAspect="1" noTextEdit="1"/>
          </p:cNvSpPr>
          <p:nvPr>
            <p:ph type="sldImg"/>
          </p:nvPr>
        </p:nvSpPr>
        <p:spPr>
          <a:ln/>
        </p:spPr>
      </p:sp>
      <p:sp>
        <p:nvSpPr>
          <p:cNvPr id="16387" name="Espace réservé des commentaires 2">
            <a:extLst>
              <a:ext uri="{FF2B5EF4-FFF2-40B4-BE49-F238E27FC236}">
                <a16:creationId xmlns:a16="http://schemas.microsoft.com/office/drawing/2014/main" id="{82B19FB5-40E4-CC6B-A52A-DDF347991DDB}"/>
              </a:ext>
            </a:extLst>
          </p:cNvPr>
          <p:cNvSpPr>
            <a:spLocks noGrp="1"/>
          </p:cNvSpPr>
          <p:nvPr>
            <p:ph type="body" idx="1"/>
          </p:nvPr>
        </p:nvSpPr>
        <p:spPr>
          <a:noFill/>
        </p:spPr>
        <p:txBody>
          <a:bodyPr/>
          <a:lstStyle/>
          <a:p>
            <a:r>
              <a:rPr lang="fr-CA" altLang="fr-FR" dirty="0"/>
              <a:t>tableau de suivi budgétaire</a:t>
            </a:r>
          </a:p>
        </p:txBody>
      </p:sp>
      <p:sp>
        <p:nvSpPr>
          <p:cNvPr id="16388" name="Espace réservé du numéro de diapositive 3">
            <a:extLst>
              <a:ext uri="{FF2B5EF4-FFF2-40B4-BE49-F238E27FC236}">
                <a16:creationId xmlns:a16="http://schemas.microsoft.com/office/drawing/2014/main" id="{C2CBE094-ADC7-B248-B946-483FE82928A5}"/>
              </a:ext>
            </a:extLst>
          </p:cNvPr>
          <p:cNvSpPr>
            <a:spLocks noGrp="1"/>
          </p:cNvSpPr>
          <p:nvPr>
            <p:ph type="sldNum" sz="quarter" idx="5"/>
          </p:nvPr>
        </p:nvSpPr>
        <p:spPr>
          <a:noFill/>
        </p:spPr>
        <p:txBody>
          <a:bodyPr/>
          <a:lstStyle>
            <a:lvl1pPr defTabSz="931863" eaLnBrk="0" hangingPunct="0">
              <a:spcBef>
                <a:spcPct val="30000"/>
              </a:spcBef>
              <a:defRPr sz="1200">
                <a:solidFill>
                  <a:schemeClr val="tx1"/>
                </a:solidFill>
                <a:latin typeface="Times New Roman" panose="02020603050405020304" pitchFamily="18" charset="0"/>
              </a:defRPr>
            </a:lvl1pPr>
            <a:lvl2pPr marL="742950" indent="-285750" defTabSz="931863" eaLnBrk="0" hangingPunct="0">
              <a:spcBef>
                <a:spcPct val="30000"/>
              </a:spcBef>
              <a:defRPr sz="1200">
                <a:solidFill>
                  <a:schemeClr val="tx1"/>
                </a:solidFill>
                <a:latin typeface="Times New Roman" panose="02020603050405020304" pitchFamily="18" charset="0"/>
              </a:defRPr>
            </a:lvl2pPr>
            <a:lvl3pPr marL="1143000" indent="-228600" defTabSz="931863" eaLnBrk="0" hangingPunct="0">
              <a:spcBef>
                <a:spcPct val="30000"/>
              </a:spcBef>
              <a:defRPr sz="1200">
                <a:solidFill>
                  <a:schemeClr val="tx1"/>
                </a:solidFill>
                <a:latin typeface="Times New Roman" panose="02020603050405020304" pitchFamily="18" charset="0"/>
              </a:defRPr>
            </a:lvl3pPr>
            <a:lvl4pPr marL="1600200" indent="-228600" defTabSz="931863" eaLnBrk="0" hangingPunct="0">
              <a:spcBef>
                <a:spcPct val="30000"/>
              </a:spcBef>
              <a:defRPr sz="1200">
                <a:solidFill>
                  <a:schemeClr val="tx1"/>
                </a:solidFill>
                <a:latin typeface="Times New Roman" panose="02020603050405020304" pitchFamily="18" charset="0"/>
              </a:defRPr>
            </a:lvl4pPr>
            <a:lvl5pPr marL="2057400" indent="-228600" defTabSz="931863" eaLnBrk="0" hangingPunct="0">
              <a:spcBef>
                <a:spcPct val="30000"/>
              </a:spcBef>
              <a:defRPr sz="1200">
                <a:solidFill>
                  <a:schemeClr val="tx1"/>
                </a:solidFill>
                <a:latin typeface="Times New Roman" panose="02020603050405020304" pitchFamily="18" charset="0"/>
              </a:defRPr>
            </a:lvl5pPr>
            <a:lvl6pPr marL="2514600" indent="-228600" defTabSz="93186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3186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3186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3186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91A2987-9934-4CF2-9626-2F9F799BFE5A}" type="slidenum">
              <a:rPr lang="en-CA" altLang="fr-FR"/>
              <a:pPr eaLnBrk="1" hangingPunct="1">
                <a:spcBef>
                  <a:spcPct val="0"/>
                </a:spcBef>
              </a:pPr>
              <a:t>7</a:t>
            </a:fld>
            <a:endParaRPr lang="en-CA" alt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32885-E278-3397-2CDF-F06632362D0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DD2FA0D-5387-4446-EBAF-A23395B65B6E}"/>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4DC9E2C1-A264-E7FE-B8B1-9251CC30CBBB}"/>
              </a:ext>
            </a:extLst>
          </p:cNvPr>
          <p:cNvSpPr>
            <a:spLocks noGrp="1"/>
          </p:cNvSpPr>
          <p:nvPr>
            <p:ph type="body" idx="1"/>
          </p:nvPr>
        </p:nvSpPr>
        <p:spPr/>
        <p:txBody>
          <a:bodyPr/>
          <a:lstStyle/>
          <a:p>
            <a:r>
              <a:rPr lang="fr-CA" dirty="0"/>
              <a:t>1 fois l’an, approuvé C.A, déposé à l’AGA, pas nécessairement comptable si pas de bailleur de fond qui l’exige</a:t>
            </a:r>
          </a:p>
        </p:txBody>
      </p:sp>
      <p:sp>
        <p:nvSpPr>
          <p:cNvPr id="4" name="Espace réservé du numéro de diapositive 3">
            <a:extLst>
              <a:ext uri="{FF2B5EF4-FFF2-40B4-BE49-F238E27FC236}">
                <a16:creationId xmlns:a16="http://schemas.microsoft.com/office/drawing/2014/main" id="{601725B4-05B6-FBF6-51D6-9366C2D05B8B}"/>
              </a:ext>
            </a:extLst>
          </p:cNvPr>
          <p:cNvSpPr>
            <a:spLocks noGrp="1"/>
          </p:cNvSpPr>
          <p:nvPr>
            <p:ph type="sldNum" sz="quarter" idx="10"/>
          </p:nvPr>
        </p:nvSpPr>
        <p:spPr/>
        <p:txBody>
          <a:bodyPr/>
          <a:lstStyle/>
          <a:p>
            <a:fld id="{00F4BF18-D34E-483B-AD12-972DF4D77613}" type="slidenum">
              <a:rPr lang="fr-CA" smtClean="0"/>
              <a:t>8</a:t>
            </a:fld>
            <a:endParaRPr lang="fr-CA"/>
          </a:p>
        </p:txBody>
      </p:sp>
    </p:spTree>
    <p:extLst>
      <p:ext uri="{BB962C8B-B14F-4D97-AF65-F5344CB8AC3E}">
        <p14:creationId xmlns:p14="http://schemas.microsoft.com/office/powerpoint/2010/main" val="3634703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F8F37-32BD-D0F7-6A6F-4CB9B92D457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E85B330-A50A-8A05-E2D3-1EE8BA74BFDF}"/>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227DBEAC-DB81-1235-6534-56C3BB2EE3D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kern="1200" dirty="0">
                <a:solidFill>
                  <a:schemeClr val="tx1"/>
                </a:solidFill>
                <a:effectLst/>
                <a:latin typeface="+mn-lt"/>
                <a:ea typeface="+mn-ea"/>
                <a:cs typeface="+mn-cs"/>
              </a:rPr>
              <a:t>Évidemment, différents organismes ont différents financements, on peut généralement dire qu’ils sont sous-financés, ce qui les mène à faire beaucoup avec très peu. Il peut même être à propos de conseiller à des organismes de tenir deux prévisions budgétaires :</a:t>
            </a:r>
          </a:p>
          <a:p>
            <a:endParaRPr lang="fr-CA" dirty="0"/>
          </a:p>
        </p:txBody>
      </p:sp>
      <p:sp>
        <p:nvSpPr>
          <p:cNvPr id="4" name="Espace réservé du numéro de diapositive 3">
            <a:extLst>
              <a:ext uri="{FF2B5EF4-FFF2-40B4-BE49-F238E27FC236}">
                <a16:creationId xmlns:a16="http://schemas.microsoft.com/office/drawing/2014/main" id="{16E00836-A12E-191D-C557-32651E89DD35}"/>
              </a:ext>
            </a:extLst>
          </p:cNvPr>
          <p:cNvSpPr>
            <a:spLocks noGrp="1"/>
          </p:cNvSpPr>
          <p:nvPr>
            <p:ph type="sldNum" sz="quarter" idx="10"/>
          </p:nvPr>
        </p:nvSpPr>
        <p:spPr/>
        <p:txBody>
          <a:bodyPr/>
          <a:lstStyle/>
          <a:p>
            <a:fld id="{00F4BF18-D34E-483B-AD12-972DF4D77613}" type="slidenum">
              <a:rPr lang="fr-CA" smtClean="0"/>
              <a:t>9</a:t>
            </a:fld>
            <a:endParaRPr lang="fr-CA"/>
          </a:p>
        </p:txBody>
      </p:sp>
    </p:spTree>
    <p:extLst>
      <p:ext uri="{BB962C8B-B14F-4D97-AF65-F5344CB8AC3E}">
        <p14:creationId xmlns:p14="http://schemas.microsoft.com/office/powerpoint/2010/main" val="1930933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5E478-BBE2-0758-8E7C-84DCA7D097B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01E15ED-D854-6470-303A-43768A832A0E}"/>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BEA2EAF8-2AA9-4D71-E1A9-EA629C15E214}"/>
              </a:ext>
            </a:extLst>
          </p:cNvPr>
          <p:cNvSpPr>
            <a:spLocks noGrp="1"/>
          </p:cNvSpPr>
          <p:nvPr>
            <p:ph type="body" idx="1"/>
          </p:nvPr>
        </p:nvSpPr>
        <p:spPr/>
        <p:txBody>
          <a:bodyPr/>
          <a:lstStyle/>
          <a:p>
            <a:pPr marL="0" indent="0" algn="l">
              <a:buFont typeface="Arial" pitchFamily="34" charset="0"/>
              <a:buNone/>
            </a:pPr>
            <a:r>
              <a:rPr lang="fr-CA" dirty="0"/>
              <a:t>Formes juridiques des entreprises :  </a:t>
            </a:r>
          </a:p>
          <a:p>
            <a:pPr marL="0" indent="0" algn="l">
              <a:buFont typeface="Arial" pitchFamily="34" charset="0"/>
              <a:buNone/>
            </a:pPr>
            <a:r>
              <a:rPr lang="fr-CA" dirty="0"/>
              <a:t>Individuelles vs collectives = Décideur</a:t>
            </a:r>
          </a:p>
          <a:p>
            <a:pPr marL="0" indent="0" algn="l">
              <a:buFont typeface="Arial" pitchFamily="34" charset="0"/>
              <a:buNone/>
            </a:pPr>
            <a:endParaRPr lang="fr-CA" sz="2400" dirty="0"/>
          </a:p>
          <a:p>
            <a:pPr marL="0" indent="0" algn="l">
              <a:buFont typeface="Arial" pitchFamily="34" charset="0"/>
              <a:buNone/>
            </a:pPr>
            <a:r>
              <a:rPr lang="fr-CA" sz="2400" dirty="0"/>
              <a:t>Différents types d’entreprises  = Contenant</a:t>
            </a:r>
            <a:endParaRPr lang="fr-CA" sz="1200" dirty="0"/>
          </a:p>
          <a:p>
            <a:pPr marL="171450" indent="-171450">
              <a:buFont typeface="Arial" panose="020B0604020202020204" pitchFamily="34" charset="0"/>
              <a:buChar char="•"/>
            </a:pPr>
            <a:r>
              <a:rPr lang="fr-CA" sz="1200" dirty="0"/>
              <a:t>Individuelle</a:t>
            </a:r>
          </a:p>
          <a:p>
            <a:pPr marL="171450" indent="-171450">
              <a:buFont typeface="Arial" panose="020B0604020202020204" pitchFamily="34" charset="0"/>
              <a:buChar char="•"/>
            </a:pPr>
            <a:r>
              <a:rPr lang="fr-CA" sz="1200" dirty="0"/>
              <a:t>S.E.N.C</a:t>
            </a:r>
          </a:p>
          <a:p>
            <a:pPr marL="171450" indent="-171450">
              <a:buFont typeface="Arial" panose="020B0604020202020204" pitchFamily="34" charset="0"/>
              <a:buChar char="•"/>
            </a:pPr>
            <a:r>
              <a:rPr lang="fr-CA" sz="1200" dirty="0"/>
              <a:t>Coopérative</a:t>
            </a:r>
          </a:p>
          <a:p>
            <a:pPr marL="171450" indent="-171450">
              <a:buFont typeface="Arial" panose="020B0604020202020204" pitchFamily="34" charset="0"/>
              <a:buChar char="•"/>
            </a:pPr>
            <a:r>
              <a:rPr lang="fr-CA" sz="1200" dirty="0"/>
              <a:t>Incorporée</a:t>
            </a:r>
          </a:p>
          <a:p>
            <a:endParaRPr lang="fr-CA" dirty="0"/>
          </a:p>
          <a:p>
            <a:r>
              <a:rPr lang="fr-CA" dirty="0"/>
              <a:t>À but non lucratif = Objectif recherché</a:t>
            </a:r>
          </a:p>
          <a:p>
            <a:endParaRPr lang="fr-CA" dirty="0"/>
          </a:p>
          <a:p>
            <a:r>
              <a:rPr lang="fr-CA" dirty="0"/>
              <a:t>Activité d’ES pour servir une mission communautaire vs EES dont la mission est la vente de bien ou de service</a:t>
            </a:r>
          </a:p>
          <a:p>
            <a:endParaRPr lang="fr-CA" dirty="0"/>
          </a:p>
          <a:p>
            <a:r>
              <a:rPr lang="fr-CA" dirty="0"/>
              <a:t>Exemple au Saguenay lac St-Jean https://www.coderr.ca/</a:t>
            </a:r>
          </a:p>
          <a:p>
            <a:endParaRPr lang="fr-CA" dirty="0"/>
          </a:p>
        </p:txBody>
      </p:sp>
      <p:sp>
        <p:nvSpPr>
          <p:cNvPr id="4" name="Espace réservé du numéro de diapositive 3">
            <a:extLst>
              <a:ext uri="{FF2B5EF4-FFF2-40B4-BE49-F238E27FC236}">
                <a16:creationId xmlns:a16="http://schemas.microsoft.com/office/drawing/2014/main" id="{7D3D7269-08B6-964A-E0F2-190E72ABB753}"/>
              </a:ext>
            </a:extLst>
          </p:cNvPr>
          <p:cNvSpPr>
            <a:spLocks noGrp="1"/>
          </p:cNvSpPr>
          <p:nvPr>
            <p:ph type="sldNum" sz="quarter" idx="10"/>
          </p:nvPr>
        </p:nvSpPr>
        <p:spPr/>
        <p:txBody>
          <a:bodyPr/>
          <a:lstStyle/>
          <a:p>
            <a:fld id="{00F4BF18-D34E-483B-AD12-972DF4D77613}" type="slidenum">
              <a:rPr lang="fr-CA" smtClean="0"/>
              <a:t>10</a:t>
            </a:fld>
            <a:endParaRPr lang="fr-CA"/>
          </a:p>
        </p:txBody>
      </p:sp>
    </p:spTree>
    <p:extLst>
      <p:ext uri="{BB962C8B-B14F-4D97-AF65-F5344CB8AC3E}">
        <p14:creationId xmlns:p14="http://schemas.microsoft.com/office/powerpoint/2010/main" val="2658350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sz="1200" kern="1200" dirty="0">
                <a:solidFill>
                  <a:schemeClr val="tx1"/>
                </a:solidFill>
                <a:effectLst/>
                <a:latin typeface="+mn-lt"/>
                <a:ea typeface="+mn-ea"/>
                <a:cs typeface="+mn-cs"/>
              </a:rPr>
              <a:t>Les laisser répondre en 1er</a:t>
            </a:r>
          </a:p>
          <a:p>
            <a:endParaRPr lang="fr-CA" sz="1200" kern="1200" dirty="0">
              <a:solidFill>
                <a:schemeClr val="tx1"/>
              </a:solidFill>
              <a:effectLst/>
              <a:latin typeface="+mn-lt"/>
              <a:ea typeface="+mn-ea"/>
              <a:cs typeface="+mn-cs"/>
            </a:endParaRPr>
          </a:p>
          <a:p>
            <a:r>
              <a:rPr lang="fr-CA" sz="1200" kern="1200" dirty="0">
                <a:solidFill>
                  <a:schemeClr val="tx1"/>
                </a:solidFill>
                <a:effectLst/>
                <a:latin typeface="+mn-lt"/>
                <a:ea typeface="+mn-ea"/>
                <a:cs typeface="+mn-cs"/>
              </a:rPr>
              <a:t>Comprendre, surveiller ou questionner.  Tel que vu dans le module 2 avec Manon, c’est au C.A. qu’incombent les </a:t>
            </a:r>
            <a:r>
              <a:rPr lang="fr-FR" sz="1200" kern="1200" dirty="0">
                <a:solidFill>
                  <a:schemeClr val="tx1"/>
                </a:solidFill>
                <a:effectLst/>
                <a:latin typeface="+mn-lt"/>
                <a:ea typeface="+mn-ea"/>
                <a:cs typeface="+mn-cs"/>
              </a:rPr>
              <a:t>responsabilités légales de l’adoption des états financiers, reddition de comptes, choix du type de vérification </a:t>
            </a:r>
            <a:endParaRPr lang="fr-CA" dirty="0"/>
          </a:p>
        </p:txBody>
      </p:sp>
      <p:sp>
        <p:nvSpPr>
          <p:cNvPr id="4" name="Espace réservé du numéro de diapositive 3"/>
          <p:cNvSpPr>
            <a:spLocks noGrp="1"/>
          </p:cNvSpPr>
          <p:nvPr>
            <p:ph type="sldNum" sz="quarter" idx="5"/>
          </p:nvPr>
        </p:nvSpPr>
        <p:spPr/>
        <p:txBody>
          <a:bodyPr/>
          <a:lstStyle/>
          <a:p>
            <a:fld id="{00F4BF18-D34E-483B-AD12-972DF4D77613}" type="slidenum">
              <a:rPr lang="fr-CA" smtClean="0"/>
              <a:t>11</a:t>
            </a:fld>
            <a:endParaRPr lang="fr-CA"/>
          </a:p>
        </p:txBody>
      </p:sp>
    </p:spTree>
    <p:extLst>
      <p:ext uri="{BB962C8B-B14F-4D97-AF65-F5344CB8AC3E}">
        <p14:creationId xmlns:p14="http://schemas.microsoft.com/office/powerpoint/2010/main" val="3189605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00F4BF18-D34E-483B-AD12-972DF4D77613}" type="slidenum">
              <a:rPr lang="fr-CA" smtClean="0"/>
              <a:t>12</a:t>
            </a:fld>
            <a:endParaRPr lang="fr-CA"/>
          </a:p>
        </p:txBody>
      </p:sp>
    </p:spTree>
    <p:extLst>
      <p:ext uri="{BB962C8B-B14F-4D97-AF65-F5344CB8AC3E}">
        <p14:creationId xmlns:p14="http://schemas.microsoft.com/office/powerpoint/2010/main" val="1060618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i="0" kern="1200" dirty="0">
                <a:solidFill>
                  <a:schemeClr val="tx1"/>
                </a:solidFill>
                <a:effectLst/>
                <a:latin typeface="+mn-lt"/>
                <a:ea typeface="+mn-ea"/>
                <a:cs typeface="+mn-cs"/>
              </a:rPr>
              <a:t>Voici la courbe de diffusion de l’innovation de Rogers.  Comme OC, on a une vision macro, globale et souvent avant-gardiste.  C’est important de comprendre que ce n’est pas le cas de la majorité et que ça peut prendre du temps pour que les autres suivent ou réalisent le besoin qu’on avait vu précédemment. </a:t>
            </a:r>
          </a:p>
          <a:p>
            <a:endParaRPr lang="fr-FR" sz="1200" b="1" i="0" kern="1200" dirty="0">
              <a:solidFill>
                <a:schemeClr val="tx1"/>
              </a:solidFill>
              <a:effectLst/>
              <a:latin typeface="+mn-lt"/>
              <a:ea typeface="+mn-ea"/>
              <a:cs typeface="+mn-cs"/>
            </a:endParaRPr>
          </a:p>
          <a:p>
            <a:r>
              <a:rPr lang="fr-FR" sz="1200" b="1" i="0" kern="1200" dirty="0">
                <a:solidFill>
                  <a:schemeClr val="tx1"/>
                </a:solidFill>
                <a:effectLst/>
                <a:latin typeface="+mn-lt"/>
                <a:ea typeface="+mn-ea"/>
                <a:cs typeface="+mn-cs"/>
              </a:rPr>
              <a:t>Les Innovateurs</a:t>
            </a:r>
            <a:r>
              <a:rPr lang="fr-FR" sz="1200" b="0" i="0" kern="1200" dirty="0">
                <a:solidFill>
                  <a:schemeClr val="tx1"/>
                </a:solidFill>
                <a:effectLst/>
                <a:latin typeface="+mn-lt"/>
                <a:ea typeface="+mn-ea"/>
                <a:cs typeface="+mn-cs"/>
              </a:rPr>
              <a:t> sont les plus sensibles à l’innovation. Ce sont les premiers clients d’une nouveauté dès leur sortie. Ils réalisent leurs achats sans avoir besoin de consulter les avis d’autres utilisateurs. Ces clients aiment partager leur expérience avec les autres sur une nouveauté quelconque. Les innovateurs représentent seulement 2,5% de la population.</a:t>
            </a:r>
          </a:p>
          <a:p>
            <a:r>
              <a:rPr lang="fr-FR" sz="1200" b="1" i="0" kern="1200" dirty="0">
                <a:solidFill>
                  <a:schemeClr val="tx1"/>
                </a:solidFill>
                <a:effectLst/>
                <a:latin typeface="+mn-lt"/>
                <a:ea typeface="+mn-ea"/>
                <a:cs typeface="+mn-cs"/>
              </a:rPr>
              <a:t>Les Premiers Adeptes</a:t>
            </a:r>
            <a:r>
              <a:rPr lang="fr-FR" sz="1200" b="0" i="0" kern="1200" dirty="0">
                <a:solidFill>
                  <a:schemeClr val="tx1"/>
                </a:solidFill>
                <a:effectLst/>
                <a:latin typeface="+mn-lt"/>
                <a:ea typeface="+mn-ea"/>
                <a:cs typeface="+mn-cs"/>
              </a:rPr>
              <a:t> (ou « </a:t>
            </a:r>
            <a:r>
              <a:rPr lang="fr-FR" sz="1200" b="0" i="0" kern="1200" dirty="0" err="1">
                <a:solidFill>
                  <a:schemeClr val="tx1"/>
                </a:solidFill>
                <a:effectLst/>
                <a:latin typeface="+mn-lt"/>
                <a:ea typeface="+mn-ea"/>
                <a:cs typeface="+mn-cs"/>
              </a:rPr>
              <a:t>early</a:t>
            </a:r>
            <a:r>
              <a:rPr lang="fr-FR" sz="1200" b="0" i="0" kern="1200" dirty="0">
                <a:solidFill>
                  <a:schemeClr val="tx1"/>
                </a:solidFill>
                <a:effectLst/>
                <a:latin typeface="+mn-lt"/>
                <a:ea typeface="+mn-ea"/>
                <a:cs typeface="+mn-cs"/>
              </a:rPr>
              <a:t> </a:t>
            </a:r>
            <a:r>
              <a:rPr lang="fr-FR" sz="1200" b="0" i="0" kern="1200" dirty="0" err="1">
                <a:solidFill>
                  <a:schemeClr val="tx1"/>
                </a:solidFill>
                <a:effectLst/>
                <a:latin typeface="+mn-lt"/>
                <a:ea typeface="+mn-ea"/>
                <a:cs typeface="+mn-cs"/>
              </a:rPr>
              <a:t>adopters</a:t>
            </a:r>
            <a:r>
              <a:rPr lang="fr-FR" sz="1200" b="0" i="0" kern="1200" dirty="0">
                <a:solidFill>
                  <a:schemeClr val="tx1"/>
                </a:solidFill>
                <a:effectLst/>
                <a:latin typeface="+mn-lt"/>
                <a:ea typeface="+mn-ea"/>
                <a:cs typeface="+mn-cs"/>
              </a:rPr>
              <a:t> ») achètent rapidement un produit innovant. Ce sont des personnes qui aiment les nouveautés, ils les essayent et donnent leurs opinions. Ces clients représentent statistiquement 13,5% de la population.</a:t>
            </a:r>
          </a:p>
          <a:p>
            <a:r>
              <a:rPr lang="fr-FR" sz="1200" b="1" i="0" kern="1200" dirty="0">
                <a:solidFill>
                  <a:schemeClr val="tx1"/>
                </a:solidFill>
                <a:effectLst/>
                <a:latin typeface="+mn-lt"/>
                <a:ea typeface="+mn-ea"/>
                <a:cs typeface="+mn-cs"/>
              </a:rPr>
              <a:t>La Majorité Précoce </a:t>
            </a:r>
            <a:r>
              <a:rPr lang="fr-FR" sz="1200" b="0" i="0" kern="1200" dirty="0">
                <a:solidFill>
                  <a:schemeClr val="tx1"/>
                </a:solidFill>
                <a:effectLst/>
                <a:latin typeface="+mn-lt"/>
                <a:ea typeface="+mn-ea"/>
                <a:cs typeface="+mn-cs"/>
              </a:rPr>
              <a:t>regroupe les clients réfléchis</a:t>
            </a:r>
            <a:r>
              <a:rPr lang="fr-FR" sz="1200" b="1" i="0" kern="1200" dirty="0">
                <a:solidFill>
                  <a:schemeClr val="tx1"/>
                </a:solidFill>
                <a:effectLst/>
                <a:latin typeface="+mn-lt"/>
                <a:ea typeface="+mn-ea"/>
                <a:cs typeface="+mn-cs"/>
              </a:rPr>
              <a:t>.</a:t>
            </a:r>
            <a:r>
              <a:rPr lang="fr-FR" sz="1200" b="0" i="0" kern="1200" dirty="0">
                <a:solidFill>
                  <a:schemeClr val="tx1"/>
                </a:solidFill>
                <a:effectLst/>
                <a:latin typeface="+mn-lt"/>
                <a:ea typeface="+mn-ea"/>
                <a:cs typeface="+mn-cs"/>
              </a:rPr>
              <a:t> Ils attentent les retours des premières expériences avant d’acheter un produit nouveau. Cette population représente 34%.</a:t>
            </a:r>
          </a:p>
          <a:p>
            <a:r>
              <a:rPr lang="fr-FR" sz="1200" b="1" i="0" kern="1200" dirty="0">
                <a:solidFill>
                  <a:schemeClr val="tx1"/>
                </a:solidFill>
                <a:effectLst/>
                <a:latin typeface="+mn-lt"/>
                <a:ea typeface="+mn-ea"/>
                <a:cs typeface="+mn-cs"/>
              </a:rPr>
              <a:t>La Majorité Tardive</a:t>
            </a:r>
            <a:r>
              <a:rPr lang="fr-FR" sz="1200" b="0" i="0" kern="1200" dirty="0">
                <a:solidFill>
                  <a:schemeClr val="tx1"/>
                </a:solidFill>
                <a:effectLst/>
                <a:latin typeface="+mn-lt"/>
                <a:ea typeface="+mn-ea"/>
                <a:cs typeface="+mn-cs"/>
              </a:rPr>
              <a:t> attend que le produit soit employé par une grande population. Ils veulent des preuves de performance. Ils sont très influencés par avis des autres utilisateurs. Ils représentent aussi 34% de la population.</a:t>
            </a:r>
          </a:p>
          <a:p>
            <a:r>
              <a:rPr lang="fr-FR" sz="1200" b="1" i="0" kern="1200" dirty="0">
                <a:solidFill>
                  <a:schemeClr val="tx1"/>
                </a:solidFill>
                <a:effectLst/>
                <a:latin typeface="+mn-lt"/>
                <a:ea typeface="+mn-ea"/>
                <a:cs typeface="+mn-cs"/>
              </a:rPr>
              <a:t>Les Retardataires</a:t>
            </a:r>
            <a:r>
              <a:rPr lang="fr-FR" sz="1200" b="0" i="0" kern="1200" dirty="0">
                <a:solidFill>
                  <a:schemeClr val="tx1"/>
                </a:solidFill>
                <a:effectLst/>
                <a:latin typeface="+mn-lt"/>
                <a:ea typeface="+mn-ea"/>
                <a:cs typeface="+mn-cs"/>
              </a:rPr>
              <a:t> sont les derniers à accepter une innovation. Ce sont les clients les plus rationnels. Ils n’achèteront les produits nouveaux que quand ces derniers ont été testés et devenus courants ou même une « tradition ». Les retardataires sont de 16% de la population.</a:t>
            </a:r>
          </a:p>
          <a:p>
            <a:endParaRPr lang="fr-CA" dirty="0"/>
          </a:p>
        </p:txBody>
      </p:sp>
      <p:sp>
        <p:nvSpPr>
          <p:cNvPr id="4" name="Espace réservé du numéro de diapositive 3"/>
          <p:cNvSpPr>
            <a:spLocks noGrp="1"/>
          </p:cNvSpPr>
          <p:nvPr>
            <p:ph type="sldNum" sz="quarter" idx="5"/>
          </p:nvPr>
        </p:nvSpPr>
        <p:spPr/>
        <p:txBody>
          <a:bodyPr/>
          <a:lstStyle/>
          <a:p>
            <a:fld id="{00F4BF18-D34E-483B-AD12-972DF4D77613}" type="slidenum">
              <a:rPr lang="fr-CA" smtClean="0"/>
              <a:t>14</a:t>
            </a:fld>
            <a:endParaRPr lang="fr-CA"/>
          </a:p>
        </p:txBody>
      </p:sp>
    </p:spTree>
    <p:extLst>
      <p:ext uri="{BB962C8B-B14F-4D97-AF65-F5344CB8AC3E}">
        <p14:creationId xmlns:p14="http://schemas.microsoft.com/office/powerpoint/2010/main" val="3003821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4B8D1-0717-43A2-972B-8AC2C0544C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CA19758-5699-B36B-7461-E1A70639E2D8}"/>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77C6B115-370D-42B4-9FDB-1082A144B38F}"/>
              </a:ext>
            </a:extLst>
          </p:cNvPr>
          <p:cNvSpPr>
            <a:spLocks noGrp="1"/>
          </p:cNvSpPr>
          <p:nvPr>
            <p:ph type="body" idx="1"/>
          </p:nvPr>
        </p:nvSpPr>
        <p:spPr/>
        <p:txBody>
          <a:bodyPr/>
          <a:lstStyle/>
          <a:p>
            <a:r>
              <a:rPr lang="fr-CA" dirty="0"/>
              <a:t>Financement récurent à la mission (PSOC) Centraide – Mission inclusion (Fondations privées) (projet ou mission sur 2-3 ans) et par projet (député)</a:t>
            </a:r>
          </a:p>
          <a:p>
            <a:endParaRPr lang="fr-FR" dirty="0"/>
          </a:p>
          <a:p>
            <a:r>
              <a:rPr lang="fr-FR" dirty="0"/>
              <a:t>Changement de vision du gouvernement de financement à la mission vers le financement par projets</a:t>
            </a:r>
          </a:p>
          <a:p>
            <a:endParaRPr lang="fr-CA" dirty="0"/>
          </a:p>
          <a:p>
            <a:r>
              <a:rPr lang="fr-CA" dirty="0"/>
              <a:t>L’écart entre les seuils plancher et le financement des organismes https://trpocb.org/les-seuils/ </a:t>
            </a:r>
          </a:p>
        </p:txBody>
      </p:sp>
      <p:sp>
        <p:nvSpPr>
          <p:cNvPr id="4" name="Espace réservé du numéro de diapositive 3">
            <a:extLst>
              <a:ext uri="{FF2B5EF4-FFF2-40B4-BE49-F238E27FC236}">
                <a16:creationId xmlns:a16="http://schemas.microsoft.com/office/drawing/2014/main" id="{FDA27E7B-2AC0-EE09-C7E5-4BA2EC52BC45}"/>
              </a:ext>
            </a:extLst>
          </p:cNvPr>
          <p:cNvSpPr>
            <a:spLocks noGrp="1"/>
          </p:cNvSpPr>
          <p:nvPr>
            <p:ph type="sldNum" sz="quarter" idx="10"/>
          </p:nvPr>
        </p:nvSpPr>
        <p:spPr/>
        <p:txBody>
          <a:bodyPr/>
          <a:lstStyle/>
          <a:p>
            <a:fld id="{00F4BF18-D34E-483B-AD12-972DF4D77613}" type="slidenum">
              <a:rPr lang="fr-CA" smtClean="0"/>
              <a:t>15</a:t>
            </a:fld>
            <a:endParaRPr lang="fr-CA"/>
          </a:p>
        </p:txBody>
      </p:sp>
    </p:spTree>
    <p:extLst>
      <p:ext uri="{BB962C8B-B14F-4D97-AF65-F5344CB8AC3E}">
        <p14:creationId xmlns:p14="http://schemas.microsoft.com/office/powerpoint/2010/main" val="24080224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48E28-6066-7F07-A1D8-394E41CE80E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07977EF-97C2-50A7-A9C3-D931DF93945C}"/>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444FAF6E-50A0-D871-ED00-9CD02BA83189}"/>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ECCD1F04-52E9-A067-8CF0-A726F7C5C6E0}"/>
              </a:ext>
            </a:extLst>
          </p:cNvPr>
          <p:cNvSpPr>
            <a:spLocks noGrp="1"/>
          </p:cNvSpPr>
          <p:nvPr>
            <p:ph type="sldNum" sz="quarter" idx="10"/>
          </p:nvPr>
        </p:nvSpPr>
        <p:spPr/>
        <p:txBody>
          <a:bodyPr/>
          <a:lstStyle/>
          <a:p>
            <a:fld id="{00F4BF18-D34E-483B-AD12-972DF4D77613}" type="slidenum">
              <a:rPr lang="fr-CA" smtClean="0"/>
              <a:t>16</a:t>
            </a:fld>
            <a:endParaRPr lang="fr-CA"/>
          </a:p>
        </p:txBody>
      </p:sp>
    </p:spTree>
    <p:extLst>
      <p:ext uri="{BB962C8B-B14F-4D97-AF65-F5344CB8AC3E}">
        <p14:creationId xmlns:p14="http://schemas.microsoft.com/office/powerpoint/2010/main" val="29888328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62F50-83B2-4F6A-90BF-26DC1E4374D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8A09127-C703-9B3D-9A4A-F67B620C12D7}"/>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D01625FD-2063-F71F-5E72-43269086C015}"/>
              </a:ext>
            </a:extLst>
          </p:cNvPr>
          <p:cNvSpPr>
            <a:spLocks noGrp="1"/>
          </p:cNvSpPr>
          <p:nvPr>
            <p:ph type="body" idx="1"/>
          </p:nvPr>
        </p:nvSpPr>
        <p:spPr/>
        <p:txBody>
          <a:bodyPr/>
          <a:lstStyle/>
          <a:p>
            <a:r>
              <a:rPr lang="fr-CA" dirty="0"/>
              <a:t>À main levée, Quel en est le but? Qu’est-ce qu’on devrait y retrouver? Comment s’assure-t-on qu’elle est suivie? </a:t>
            </a:r>
          </a:p>
          <a:p>
            <a:endParaRPr lang="fr-CA" dirty="0"/>
          </a:p>
          <a:p>
            <a:r>
              <a:rPr lang="fr-FR" sz="1200" b="0" i="0" kern="1200" dirty="0">
                <a:solidFill>
                  <a:schemeClr val="tx1"/>
                </a:solidFill>
                <a:effectLst/>
                <a:latin typeface="+mn-lt"/>
                <a:ea typeface="+mn-ea"/>
                <a:cs typeface="+mn-cs"/>
              </a:rPr>
              <a:t>Le but d’une planification stratégique ?</a:t>
            </a:r>
          </a:p>
          <a:p>
            <a:r>
              <a:rPr lang="fr-FR" sz="1200" b="0" i="0" kern="1200" dirty="0">
                <a:solidFill>
                  <a:schemeClr val="tx1"/>
                </a:solidFill>
                <a:effectLst/>
                <a:latin typeface="+mn-lt"/>
                <a:ea typeface="+mn-ea"/>
                <a:cs typeface="+mn-cs"/>
              </a:rPr>
              <a:t>La planification stratégique peut être décrite comme l’action de déterminer où se situe l’organisme à présent, où il voudrait être dans l’avenir et comment il entend y parvenir.</a:t>
            </a:r>
          </a:p>
          <a:p>
            <a:r>
              <a:rPr lang="fr-FR" sz="1200" b="0" i="0" kern="1200" dirty="0">
                <a:solidFill>
                  <a:schemeClr val="tx1"/>
                </a:solidFill>
                <a:effectLst/>
                <a:latin typeface="+mn-lt"/>
                <a:ea typeface="+mn-ea"/>
                <a:cs typeface="+mn-cs"/>
              </a:rPr>
              <a:t>Le plan stratégique décrit comment l’organisme entend, à partir de sa situation actuelle, réaliser sa vision conformément à sa mission, à ses valeurs et à son</a:t>
            </a:r>
          </a:p>
          <a:p>
            <a:r>
              <a:rPr lang="fr-FR" sz="1200" b="0" i="0" kern="1200" dirty="0">
                <a:solidFill>
                  <a:schemeClr val="tx1"/>
                </a:solidFill>
                <a:effectLst/>
                <a:latin typeface="+mn-lt"/>
                <a:ea typeface="+mn-ea"/>
                <a:cs typeface="+mn-cs"/>
              </a:rPr>
              <a:t>profil de tolérance au risque. Il mise à cette fin sur ses forces pour saisir les possibilités, corriger ses faiblesses et éviter ou atténuer les menaces. Le plan</a:t>
            </a:r>
          </a:p>
          <a:p>
            <a:r>
              <a:rPr lang="fr-FR" sz="1200" b="0" i="0" kern="1200" dirty="0">
                <a:solidFill>
                  <a:schemeClr val="tx1"/>
                </a:solidFill>
                <a:effectLst/>
                <a:latin typeface="+mn-lt"/>
                <a:ea typeface="+mn-ea"/>
                <a:cs typeface="+mn-cs"/>
              </a:rPr>
              <a:t>établit aussi la façon dont l’organisation mesurera les progrès réalisés à l’égard de l’atteinte des objectifs. </a:t>
            </a:r>
          </a:p>
          <a:p>
            <a:r>
              <a:rPr lang="fr-CA" dirty="0"/>
              <a:t>Objectifs SMART et indicateurs mesurables (</a:t>
            </a:r>
            <a:r>
              <a:rPr lang="fr-FR" sz="1200" b="0" i="0" kern="1200" dirty="0">
                <a:solidFill>
                  <a:schemeClr val="tx1"/>
                </a:solidFill>
                <a:effectLst/>
                <a:latin typeface="+mn-lt"/>
                <a:ea typeface="+mn-ea"/>
                <a:cs typeface="+mn-cs"/>
              </a:rPr>
              <a:t>Un objectif SMART est une </a:t>
            </a:r>
            <a:r>
              <a:rPr lang="fr-FR" dirty="0"/>
              <a:t>méthode de définition d'objectifs garantissant qu'ils sont clairs et atteignables</a:t>
            </a:r>
            <a:r>
              <a:rPr lang="fr-FR" sz="1200" b="0" i="0" kern="1200" dirty="0">
                <a:solidFill>
                  <a:schemeClr val="tx1"/>
                </a:solidFill>
                <a:effectLst/>
                <a:latin typeface="+mn-lt"/>
                <a:ea typeface="+mn-ea"/>
                <a:cs typeface="+mn-cs"/>
              </a:rPr>
              <a:t>. L'acronyme signifie : </a:t>
            </a:r>
            <a:r>
              <a:rPr lang="fr-FR" sz="1200" b="1" i="0" kern="1200" dirty="0">
                <a:solidFill>
                  <a:schemeClr val="tx1"/>
                </a:solidFill>
                <a:effectLst/>
                <a:latin typeface="+mn-lt"/>
                <a:ea typeface="+mn-ea"/>
                <a:cs typeface="+mn-cs"/>
              </a:rPr>
              <a:t>S</a:t>
            </a:r>
            <a:r>
              <a:rPr lang="fr-FR" sz="1200" b="0" i="0" kern="1200" dirty="0">
                <a:solidFill>
                  <a:schemeClr val="tx1"/>
                </a:solidFill>
                <a:effectLst/>
                <a:latin typeface="+mn-lt"/>
                <a:ea typeface="+mn-ea"/>
                <a:cs typeface="+mn-cs"/>
              </a:rPr>
              <a:t>pécifique (précis), </a:t>
            </a:r>
            <a:r>
              <a:rPr lang="fr-FR" sz="1200" b="1" i="0" kern="1200" dirty="0">
                <a:solidFill>
                  <a:schemeClr val="tx1"/>
                </a:solidFill>
                <a:effectLst/>
                <a:latin typeface="+mn-lt"/>
                <a:ea typeface="+mn-ea"/>
                <a:cs typeface="+mn-cs"/>
              </a:rPr>
              <a:t>M</a:t>
            </a:r>
            <a:r>
              <a:rPr lang="fr-FR" sz="1200" b="0" i="0" kern="1200" dirty="0">
                <a:solidFill>
                  <a:schemeClr val="tx1"/>
                </a:solidFill>
                <a:effectLst/>
                <a:latin typeface="+mn-lt"/>
                <a:ea typeface="+mn-ea"/>
                <a:cs typeface="+mn-cs"/>
              </a:rPr>
              <a:t>esurable (quantifié), </a:t>
            </a:r>
            <a:r>
              <a:rPr lang="fr-FR" sz="1200" b="1" i="0" kern="1200" dirty="0">
                <a:solidFill>
                  <a:schemeClr val="tx1"/>
                </a:solidFill>
                <a:effectLst/>
                <a:latin typeface="+mn-lt"/>
                <a:ea typeface="+mn-ea"/>
                <a:cs typeface="+mn-cs"/>
              </a:rPr>
              <a:t>A</a:t>
            </a:r>
            <a:r>
              <a:rPr lang="fr-FR" sz="1200" b="0" i="0" kern="1200" dirty="0">
                <a:solidFill>
                  <a:schemeClr val="tx1"/>
                </a:solidFill>
                <a:effectLst/>
                <a:latin typeface="+mn-lt"/>
                <a:ea typeface="+mn-ea"/>
                <a:cs typeface="+mn-cs"/>
              </a:rPr>
              <a:t>tteignable (ambitieux mais réalisable), </a:t>
            </a:r>
            <a:r>
              <a:rPr lang="fr-FR" sz="1200" b="1" i="0" kern="1200" dirty="0">
                <a:solidFill>
                  <a:schemeClr val="tx1"/>
                </a:solidFill>
                <a:effectLst/>
                <a:latin typeface="+mn-lt"/>
                <a:ea typeface="+mn-ea"/>
                <a:cs typeface="+mn-cs"/>
              </a:rPr>
              <a:t>R</a:t>
            </a:r>
            <a:r>
              <a:rPr lang="fr-FR" sz="1200" b="0" i="0" kern="1200" dirty="0">
                <a:solidFill>
                  <a:schemeClr val="tx1"/>
                </a:solidFill>
                <a:effectLst/>
                <a:latin typeface="+mn-lt"/>
                <a:ea typeface="+mn-ea"/>
                <a:cs typeface="+mn-cs"/>
              </a:rPr>
              <a:t>éaliste (pertinent) et </a:t>
            </a:r>
            <a:r>
              <a:rPr lang="fr-FR" sz="1200" b="1" i="0" kern="1200" dirty="0">
                <a:solidFill>
                  <a:schemeClr val="tx1"/>
                </a:solidFill>
                <a:effectLst/>
                <a:latin typeface="+mn-lt"/>
                <a:ea typeface="+mn-ea"/>
                <a:cs typeface="+mn-cs"/>
              </a:rPr>
              <a:t>T</a:t>
            </a:r>
            <a:r>
              <a:rPr lang="fr-FR" sz="1200" b="0" i="0" kern="1200" dirty="0">
                <a:solidFill>
                  <a:schemeClr val="tx1"/>
                </a:solidFill>
                <a:effectLst/>
                <a:latin typeface="+mn-lt"/>
                <a:ea typeface="+mn-ea"/>
                <a:cs typeface="+mn-cs"/>
              </a:rPr>
              <a:t>emporel (avec une date limite). )</a:t>
            </a:r>
            <a:endParaRPr lang="fr-CA" dirty="0"/>
          </a:p>
          <a:p>
            <a:r>
              <a:rPr lang="fr-CA" dirty="0"/>
              <a:t>Donner stratégiques à avoir (Commentaires des membres, consultations, tables de concertation, des membres de l’équipes, de l’utilisation des services, </a:t>
            </a:r>
            <a:r>
              <a:rPr lang="fr-CA" dirty="0" err="1"/>
              <a:t>etc</a:t>
            </a:r>
            <a:r>
              <a:rPr lang="fr-CA" dirty="0"/>
              <a:t>)</a:t>
            </a:r>
          </a:p>
          <a:p>
            <a:endParaRPr lang="fr-FR" sz="1200" b="0" i="0" kern="1200" dirty="0">
              <a:solidFill>
                <a:schemeClr val="tx1"/>
              </a:solidFill>
              <a:effectLst/>
              <a:latin typeface="+mn-lt"/>
              <a:ea typeface="+mn-ea"/>
              <a:cs typeface="+mn-cs"/>
            </a:endParaRPr>
          </a:p>
          <a:p>
            <a:endParaRPr lang="fr-FR" sz="1200" b="0" i="0" kern="1200" dirty="0">
              <a:solidFill>
                <a:schemeClr val="tx1"/>
              </a:solidFill>
              <a:effectLst/>
              <a:latin typeface="+mn-lt"/>
              <a:ea typeface="+mn-ea"/>
              <a:cs typeface="+mn-cs"/>
            </a:endParaRPr>
          </a:p>
          <a:p>
            <a:endParaRPr lang="fr-CA" dirty="0"/>
          </a:p>
        </p:txBody>
      </p:sp>
      <p:sp>
        <p:nvSpPr>
          <p:cNvPr id="4" name="Espace réservé du numéro de diapositive 3">
            <a:extLst>
              <a:ext uri="{FF2B5EF4-FFF2-40B4-BE49-F238E27FC236}">
                <a16:creationId xmlns:a16="http://schemas.microsoft.com/office/drawing/2014/main" id="{F3F668F9-5141-F584-185B-58A4471DEC45}"/>
              </a:ext>
            </a:extLst>
          </p:cNvPr>
          <p:cNvSpPr>
            <a:spLocks noGrp="1"/>
          </p:cNvSpPr>
          <p:nvPr>
            <p:ph type="sldNum" sz="quarter" idx="10"/>
          </p:nvPr>
        </p:nvSpPr>
        <p:spPr/>
        <p:txBody>
          <a:bodyPr/>
          <a:lstStyle/>
          <a:p>
            <a:fld id="{00F4BF18-D34E-483B-AD12-972DF4D77613}" type="slidenum">
              <a:rPr lang="fr-CA" smtClean="0"/>
              <a:t>17</a:t>
            </a:fld>
            <a:endParaRPr lang="fr-CA"/>
          </a:p>
        </p:txBody>
      </p:sp>
    </p:spTree>
    <p:extLst>
      <p:ext uri="{BB962C8B-B14F-4D97-AF65-F5344CB8AC3E}">
        <p14:creationId xmlns:p14="http://schemas.microsoft.com/office/powerpoint/2010/main" val="28878592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3EB73-31E2-536F-7675-F114D284A9A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4C2A5D7-C998-FD4A-0A37-D187823CF963}"/>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9A23CC75-E881-5B80-8508-C244CF6D0BE9}"/>
              </a:ext>
            </a:extLst>
          </p:cNvPr>
          <p:cNvSpPr>
            <a:spLocks noGrp="1"/>
          </p:cNvSpPr>
          <p:nvPr>
            <p:ph type="body" idx="1"/>
          </p:nvPr>
        </p:nvSpPr>
        <p:spPr/>
        <p:txBody>
          <a:bodyPr/>
          <a:lstStyle/>
          <a:p>
            <a:r>
              <a:rPr lang="fr-CA" dirty="0"/>
              <a:t>À main levée, Quel en est le but? Qu’est-ce qu’on devrait y retrouver? Comment s’assure-t-on qu’elle est suivie? </a:t>
            </a:r>
          </a:p>
          <a:p>
            <a:endParaRPr lang="fr-CA" dirty="0"/>
          </a:p>
          <a:p>
            <a:r>
              <a:rPr lang="fr-FR" sz="1200" b="0" i="0" kern="1200" dirty="0">
                <a:solidFill>
                  <a:schemeClr val="tx1"/>
                </a:solidFill>
                <a:effectLst/>
                <a:latin typeface="+mn-lt"/>
                <a:ea typeface="+mn-ea"/>
                <a:cs typeface="+mn-cs"/>
              </a:rPr>
              <a:t>Le but d’une planification stratégique ?</a:t>
            </a:r>
          </a:p>
          <a:p>
            <a:r>
              <a:rPr lang="fr-FR" sz="1200" b="0" i="0" kern="1200" dirty="0">
                <a:solidFill>
                  <a:schemeClr val="tx1"/>
                </a:solidFill>
                <a:effectLst/>
                <a:latin typeface="+mn-lt"/>
                <a:ea typeface="+mn-ea"/>
                <a:cs typeface="+mn-cs"/>
              </a:rPr>
              <a:t>La planification stratégique peut être décrite comme l’action de déterminer où se situe l’organisme à présent, où il voudrait être dans l’avenir et comment il entend y parvenir.</a:t>
            </a:r>
          </a:p>
          <a:p>
            <a:r>
              <a:rPr lang="fr-FR" sz="1200" b="0" i="0" kern="1200" dirty="0">
                <a:solidFill>
                  <a:schemeClr val="tx1"/>
                </a:solidFill>
                <a:effectLst/>
                <a:latin typeface="+mn-lt"/>
                <a:ea typeface="+mn-ea"/>
                <a:cs typeface="+mn-cs"/>
              </a:rPr>
              <a:t>Le plan stratégique décrit comment l’organisme entend, à partir de sa situation actuelle, réaliser sa vision conformément à sa mission, à ses valeurs et à son</a:t>
            </a:r>
          </a:p>
          <a:p>
            <a:r>
              <a:rPr lang="fr-FR" sz="1200" b="0" i="0" kern="1200" dirty="0">
                <a:solidFill>
                  <a:schemeClr val="tx1"/>
                </a:solidFill>
                <a:effectLst/>
                <a:latin typeface="+mn-lt"/>
                <a:ea typeface="+mn-ea"/>
                <a:cs typeface="+mn-cs"/>
              </a:rPr>
              <a:t>profil de tolérance au risque. Il mise à cette fin sur ses forces pour saisir les possibilités, corriger ses faiblesses et éviter ou atténuer les menaces. Le plan</a:t>
            </a:r>
          </a:p>
          <a:p>
            <a:r>
              <a:rPr lang="fr-FR" sz="1200" b="0" i="0" kern="1200" dirty="0">
                <a:solidFill>
                  <a:schemeClr val="tx1"/>
                </a:solidFill>
                <a:effectLst/>
                <a:latin typeface="+mn-lt"/>
                <a:ea typeface="+mn-ea"/>
                <a:cs typeface="+mn-cs"/>
              </a:rPr>
              <a:t>établit aussi la façon dont l’organisation mesurera les progrès réalisés à l’égard de l’atteinte des objectifs. </a:t>
            </a:r>
          </a:p>
          <a:p>
            <a:r>
              <a:rPr lang="fr-CA" dirty="0"/>
              <a:t>Objectifs SMART et indicateurs mesurables</a:t>
            </a:r>
          </a:p>
          <a:p>
            <a:r>
              <a:rPr lang="fr-CA" dirty="0"/>
              <a:t>Donner stratégiques à avoir (Commentaires des membres, consultations, tables de concertation, des membres de l’équipes, de l’utilisation des services, </a:t>
            </a:r>
            <a:r>
              <a:rPr lang="fr-CA" dirty="0" err="1"/>
              <a:t>etc</a:t>
            </a:r>
            <a:r>
              <a:rPr lang="fr-CA" dirty="0"/>
              <a:t>)</a:t>
            </a:r>
          </a:p>
          <a:p>
            <a:endParaRPr lang="fr-FR" sz="1200" b="0" i="0" kern="1200" dirty="0">
              <a:solidFill>
                <a:schemeClr val="tx1"/>
              </a:solidFill>
              <a:effectLst/>
              <a:latin typeface="+mn-lt"/>
              <a:ea typeface="+mn-ea"/>
              <a:cs typeface="+mn-cs"/>
            </a:endParaRPr>
          </a:p>
          <a:p>
            <a:endParaRPr lang="fr-FR" sz="1200" b="0" i="0" kern="1200" dirty="0">
              <a:solidFill>
                <a:schemeClr val="tx1"/>
              </a:solidFill>
              <a:effectLst/>
              <a:latin typeface="+mn-lt"/>
              <a:ea typeface="+mn-ea"/>
              <a:cs typeface="+mn-cs"/>
            </a:endParaRPr>
          </a:p>
          <a:p>
            <a:endParaRPr lang="fr-CA" dirty="0"/>
          </a:p>
        </p:txBody>
      </p:sp>
      <p:sp>
        <p:nvSpPr>
          <p:cNvPr id="4" name="Espace réservé du numéro de diapositive 3">
            <a:extLst>
              <a:ext uri="{FF2B5EF4-FFF2-40B4-BE49-F238E27FC236}">
                <a16:creationId xmlns:a16="http://schemas.microsoft.com/office/drawing/2014/main" id="{11119AA6-7934-A5CC-31F6-9BD3553536C6}"/>
              </a:ext>
            </a:extLst>
          </p:cNvPr>
          <p:cNvSpPr>
            <a:spLocks noGrp="1"/>
          </p:cNvSpPr>
          <p:nvPr>
            <p:ph type="sldNum" sz="quarter" idx="10"/>
          </p:nvPr>
        </p:nvSpPr>
        <p:spPr/>
        <p:txBody>
          <a:bodyPr/>
          <a:lstStyle/>
          <a:p>
            <a:fld id="{00F4BF18-D34E-483B-AD12-972DF4D77613}" type="slidenum">
              <a:rPr lang="fr-CA" smtClean="0"/>
              <a:t>18</a:t>
            </a:fld>
            <a:endParaRPr lang="fr-CA"/>
          </a:p>
        </p:txBody>
      </p:sp>
    </p:spTree>
    <p:extLst>
      <p:ext uri="{BB962C8B-B14F-4D97-AF65-F5344CB8AC3E}">
        <p14:creationId xmlns:p14="http://schemas.microsoft.com/office/powerpoint/2010/main" val="40569305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7B7CF-E707-00B7-E44A-3AD5C3969DD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DA5EA59-6852-98C3-4CCF-E0581FC52700}"/>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597182D2-F79D-CB86-06E9-60B6F65B0C5F}"/>
              </a:ext>
            </a:extLst>
          </p:cNvPr>
          <p:cNvSpPr>
            <a:spLocks noGrp="1"/>
          </p:cNvSpPr>
          <p:nvPr>
            <p:ph type="body" idx="1"/>
          </p:nvPr>
        </p:nvSpPr>
        <p:spPr/>
        <p:txBody>
          <a:bodyPr/>
          <a:lstStyle/>
          <a:p>
            <a:r>
              <a:rPr lang="fr-CA" dirty="0"/>
              <a:t>C’est un Go pour monter un projet collectif! </a:t>
            </a:r>
          </a:p>
        </p:txBody>
      </p:sp>
      <p:sp>
        <p:nvSpPr>
          <p:cNvPr id="4" name="Espace réservé du numéro de diapositive 3">
            <a:extLst>
              <a:ext uri="{FF2B5EF4-FFF2-40B4-BE49-F238E27FC236}">
                <a16:creationId xmlns:a16="http://schemas.microsoft.com/office/drawing/2014/main" id="{128A942B-4094-35BD-E566-0F34FEFB0D48}"/>
              </a:ext>
            </a:extLst>
          </p:cNvPr>
          <p:cNvSpPr>
            <a:spLocks noGrp="1"/>
          </p:cNvSpPr>
          <p:nvPr>
            <p:ph type="sldNum" sz="quarter" idx="10"/>
          </p:nvPr>
        </p:nvSpPr>
        <p:spPr/>
        <p:txBody>
          <a:bodyPr/>
          <a:lstStyle/>
          <a:p>
            <a:fld id="{00F4BF18-D34E-483B-AD12-972DF4D77613}" type="slidenum">
              <a:rPr lang="fr-CA" smtClean="0"/>
              <a:t>19</a:t>
            </a:fld>
            <a:endParaRPr lang="fr-CA"/>
          </a:p>
        </p:txBody>
      </p:sp>
    </p:spTree>
    <p:extLst>
      <p:ext uri="{BB962C8B-B14F-4D97-AF65-F5344CB8AC3E}">
        <p14:creationId xmlns:p14="http://schemas.microsoft.com/office/powerpoint/2010/main" val="36500186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Il faut obligatoirement ces 3 aspects pour penser faire un projet.  Parfois, il y a beaucoup de monde mais est-ce que quelqu’un lève la main!</a:t>
            </a:r>
          </a:p>
          <a:p>
            <a:endParaRPr lang="fr-CA" dirty="0"/>
          </a:p>
          <a:p>
            <a:r>
              <a:rPr lang="fr-FR" dirty="0"/>
              <a:t>Ex.: Échéancier à rebours, mars dépôt mars, embauche juillet mais réponse en juin et pas le droit </a:t>
            </a:r>
            <a:endParaRPr lang="fr-CA" dirty="0"/>
          </a:p>
        </p:txBody>
      </p:sp>
      <p:sp>
        <p:nvSpPr>
          <p:cNvPr id="4" name="Espace réservé du numéro de diapositive 3"/>
          <p:cNvSpPr>
            <a:spLocks noGrp="1"/>
          </p:cNvSpPr>
          <p:nvPr>
            <p:ph type="sldNum" sz="quarter" idx="5"/>
          </p:nvPr>
        </p:nvSpPr>
        <p:spPr/>
        <p:txBody>
          <a:bodyPr/>
          <a:lstStyle/>
          <a:p>
            <a:fld id="{00F4BF18-D34E-483B-AD12-972DF4D77613}" type="slidenum">
              <a:rPr lang="fr-CA" smtClean="0"/>
              <a:t>20</a:t>
            </a:fld>
            <a:endParaRPr lang="fr-CA"/>
          </a:p>
        </p:txBody>
      </p:sp>
    </p:spTree>
    <p:extLst>
      <p:ext uri="{BB962C8B-B14F-4D97-AF65-F5344CB8AC3E}">
        <p14:creationId xmlns:p14="http://schemas.microsoft.com/office/powerpoint/2010/main" val="2290214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0AF5C-7C95-CFFC-3512-0846494A44F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C1C2D68-F3F8-858D-BCFC-E99B231802BD}"/>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91F190FA-5CCF-AB67-BB43-B687DB59B215}"/>
              </a:ext>
            </a:extLst>
          </p:cNvPr>
          <p:cNvSpPr>
            <a:spLocks noGrp="1"/>
          </p:cNvSpPr>
          <p:nvPr>
            <p:ph type="body" idx="1"/>
          </p:nvPr>
        </p:nvSpPr>
        <p:spPr/>
        <p:txBody>
          <a:bodyPr/>
          <a:lstStyle/>
          <a:p>
            <a:r>
              <a:rPr lang="fr-CA" dirty="0"/>
              <a:t>Est-ce le bon timing? Est-ce un bon investissement  que de faire cette demande et observer aussi la reddition de compte demandée?? </a:t>
            </a:r>
          </a:p>
          <a:p>
            <a:endParaRPr lang="fr-CA" dirty="0"/>
          </a:p>
          <a:p>
            <a:endParaRPr lang="fr-CA" dirty="0"/>
          </a:p>
        </p:txBody>
      </p:sp>
      <p:sp>
        <p:nvSpPr>
          <p:cNvPr id="4" name="Espace réservé du numéro de diapositive 3">
            <a:extLst>
              <a:ext uri="{FF2B5EF4-FFF2-40B4-BE49-F238E27FC236}">
                <a16:creationId xmlns:a16="http://schemas.microsoft.com/office/drawing/2014/main" id="{DF6733FD-26E3-CDB0-E2BC-5BE1628198AE}"/>
              </a:ext>
            </a:extLst>
          </p:cNvPr>
          <p:cNvSpPr>
            <a:spLocks noGrp="1"/>
          </p:cNvSpPr>
          <p:nvPr>
            <p:ph type="sldNum" sz="quarter" idx="10"/>
          </p:nvPr>
        </p:nvSpPr>
        <p:spPr/>
        <p:txBody>
          <a:bodyPr/>
          <a:lstStyle/>
          <a:p>
            <a:fld id="{00F4BF18-D34E-483B-AD12-972DF4D77613}" type="slidenum">
              <a:rPr lang="fr-CA" smtClean="0"/>
              <a:t>21</a:t>
            </a:fld>
            <a:endParaRPr lang="fr-CA"/>
          </a:p>
        </p:txBody>
      </p:sp>
    </p:spTree>
    <p:extLst>
      <p:ext uri="{BB962C8B-B14F-4D97-AF65-F5344CB8AC3E}">
        <p14:creationId xmlns:p14="http://schemas.microsoft.com/office/powerpoint/2010/main" val="23094764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7DE75-BD49-2200-B0A4-1E56E34E4D9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AC50688-4788-4E60-8C1D-B258CF632526}"/>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8C924B0D-08A5-C9DC-F249-D68EDBD0FC10}"/>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92004B3D-7ECE-EB8A-F972-99208AFB0043}"/>
              </a:ext>
            </a:extLst>
          </p:cNvPr>
          <p:cNvSpPr>
            <a:spLocks noGrp="1"/>
          </p:cNvSpPr>
          <p:nvPr>
            <p:ph type="sldNum" sz="quarter" idx="10"/>
          </p:nvPr>
        </p:nvSpPr>
        <p:spPr/>
        <p:txBody>
          <a:bodyPr/>
          <a:lstStyle/>
          <a:p>
            <a:fld id="{00F4BF18-D34E-483B-AD12-972DF4D77613}" type="slidenum">
              <a:rPr lang="fr-CA" smtClean="0"/>
              <a:t>22</a:t>
            </a:fld>
            <a:endParaRPr lang="fr-CA"/>
          </a:p>
        </p:txBody>
      </p:sp>
    </p:spTree>
    <p:extLst>
      <p:ext uri="{BB962C8B-B14F-4D97-AF65-F5344CB8AC3E}">
        <p14:creationId xmlns:p14="http://schemas.microsoft.com/office/powerpoint/2010/main" val="29198152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A1FD7-5106-31AD-E361-9574187199C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147F5CC-89FF-BA4E-161D-E98894A91A9F}"/>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8402D324-EC88-13E7-0E32-B6BD71AE2DAE}"/>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D7877219-8740-CBCB-9B92-589B9F6D76FA}"/>
              </a:ext>
            </a:extLst>
          </p:cNvPr>
          <p:cNvSpPr>
            <a:spLocks noGrp="1"/>
          </p:cNvSpPr>
          <p:nvPr>
            <p:ph type="sldNum" sz="quarter" idx="10"/>
          </p:nvPr>
        </p:nvSpPr>
        <p:spPr/>
        <p:txBody>
          <a:bodyPr/>
          <a:lstStyle/>
          <a:p>
            <a:fld id="{00F4BF18-D34E-483B-AD12-972DF4D77613}" type="slidenum">
              <a:rPr lang="fr-CA" smtClean="0"/>
              <a:t>23</a:t>
            </a:fld>
            <a:endParaRPr lang="fr-CA"/>
          </a:p>
        </p:txBody>
      </p:sp>
    </p:spTree>
    <p:extLst>
      <p:ext uri="{BB962C8B-B14F-4D97-AF65-F5344CB8AC3E}">
        <p14:creationId xmlns:p14="http://schemas.microsoft.com/office/powerpoint/2010/main" val="5421139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213E1-8000-2425-5C74-F33DFB9E6E9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42949D3-4C18-101F-07B4-8C3013E54859}"/>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7EB87C28-C04E-D976-40EB-60F8301E5263}"/>
              </a:ext>
            </a:extLst>
          </p:cNvPr>
          <p:cNvSpPr>
            <a:spLocks noGrp="1"/>
          </p:cNvSpPr>
          <p:nvPr>
            <p:ph type="body" idx="1"/>
          </p:nvPr>
        </p:nvSpPr>
        <p:spPr/>
        <p:txBody>
          <a:bodyPr/>
          <a:lstStyle/>
          <a:p>
            <a:r>
              <a:rPr lang="fr-CA" dirty="0"/>
              <a:t>Tableau blanc et ils écrivent leurs pistes de solutions</a:t>
            </a:r>
          </a:p>
          <a:p>
            <a:r>
              <a:rPr lang="fr-CA" dirty="0"/>
              <a:t>Certains reviennent annuellement mais d’autres arrivent</a:t>
            </a:r>
          </a:p>
          <a:p>
            <a:r>
              <a:rPr lang="fr-CA" dirty="0"/>
              <a:t>Et comment les communiquez-vous aux organismes?</a:t>
            </a:r>
          </a:p>
        </p:txBody>
      </p:sp>
      <p:sp>
        <p:nvSpPr>
          <p:cNvPr id="4" name="Espace réservé du numéro de diapositive 3">
            <a:extLst>
              <a:ext uri="{FF2B5EF4-FFF2-40B4-BE49-F238E27FC236}">
                <a16:creationId xmlns:a16="http://schemas.microsoft.com/office/drawing/2014/main" id="{CDCC897D-6EB4-9EDD-109E-A58AAE4AE4CE}"/>
              </a:ext>
            </a:extLst>
          </p:cNvPr>
          <p:cNvSpPr>
            <a:spLocks noGrp="1"/>
          </p:cNvSpPr>
          <p:nvPr>
            <p:ph type="sldNum" sz="quarter" idx="10"/>
          </p:nvPr>
        </p:nvSpPr>
        <p:spPr/>
        <p:txBody>
          <a:bodyPr/>
          <a:lstStyle/>
          <a:p>
            <a:fld id="{00F4BF18-D34E-483B-AD12-972DF4D77613}" type="slidenum">
              <a:rPr lang="fr-CA" smtClean="0"/>
              <a:t>24</a:t>
            </a:fld>
            <a:endParaRPr lang="fr-CA"/>
          </a:p>
        </p:txBody>
      </p:sp>
    </p:spTree>
    <p:extLst>
      <p:ext uri="{BB962C8B-B14F-4D97-AF65-F5344CB8AC3E}">
        <p14:creationId xmlns:p14="http://schemas.microsoft.com/office/powerpoint/2010/main" val="35718070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06476-F726-C59E-67C9-AE9CE21F4CF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3CE837E-EB1A-1DB9-1E65-F2EA8B2224AE}"/>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F54DED79-5FD5-DB5B-13F5-1DE3676017AA}"/>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8922F1A0-F2DE-9CD6-508D-FB7DDF02481E}"/>
              </a:ext>
            </a:extLst>
          </p:cNvPr>
          <p:cNvSpPr>
            <a:spLocks noGrp="1"/>
          </p:cNvSpPr>
          <p:nvPr>
            <p:ph type="sldNum" sz="quarter" idx="10"/>
          </p:nvPr>
        </p:nvSpPr>
        <p:spPr/>
        <p:txBody>
          <a:bodyPr/>
          <a:lstStyle/>
          <a:p>
            <a:fld id="{00F4BF18-D34E-483B-AD12-972DF4D77613}" type="slidenum">
              <a:rPr lang="fr-CA" smtClean="0"/>
              <a:t>25</a:t>
            </a:fld>
            <a:endParaRPr lang="fr-CA"/>
          </a:p>
        </p:txBody>
      </p:sp>
    </p:spTree>
    <p:extLst>
      <p:ext uri="{BB962C8B-B14F-4D97-AF65-F5344CB8AC3E}">
        <p14:creationId xmlns:p14="http://schemas.microsoft.com/office/powerpoint/2010/main" val="16607801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kern="1200" dirty="0">
                <a:solidFill>
                  <a:schemeClr val="tx1"/>
                </a:solidFill>
                <a:effectLst/>
                <a:latin typeface="+mn-lt"/>
                <a:ea typeface="+mn-ea"/>
                <a:cs typeface="+mn-cs"/>
              </a:rPr>
              <a:t>Diapo 25 ou 26 : Théoriquement, les demandes de subventions ne devraient pas appauvrir les organismes, mais au contraire les aider à les consolider. Important donc de prévoir des frais de gestion pour compenser le temps qui devra être consacré pour suivre le projet et faire la reddition de comptes. La plupart des programmes de financement permettent d’en mettre, qui jouent souvent entre 5 et 15 % du montant total du projet.</a:t>
            </a:r>
          </a:p>
          <a:p>
            <a:endParaRPr lang="fr-CA" dirty="0"/>
          </a:p>
        </p:txBody>
      </p:sp>
      <p:sp>
        <p:nvSpPr>
          <p:cNvPr id="4" name="Espace réservé du numéro de diapositive 3"/>
          <p:cNvSpPr>
            <a:spLocks noGrp="1"/>
          </p:cNvSpPr>
          <p:nvPr>
            <p:ph type="sldNum" sz="quarter" idx="5"/>
          </p:nvPr>
        </p:nvSpPr>
        <p:spPr/>
        <p:txBody>
          <a:bodyPr/>
          <a:lstStyle/>
          <a:p>
            <a:fld id="{00F4BF18-D34E-483B-AD12-972DF4D77613}" type="slidenum">
              <a:rPr lang="fr-CA" smtClean="0"/>
              <a:t>26</a:t>
            </a:fld>
            <a:endParaRPr lang="fr-CA"/>
          </a:p>
        </p:txBody>
      </p:sp>
    </p:spTree>
    <p:extLst>
      <p:ext uri="{BB962C8B-B14F-4D97-AF65-F5344CB8AC3E}">
        <p14:creationId xmlns:p14="http://schemas.microsoft.com/office/powerpoint/2010/main" val="23765902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2E33D-4E1B-E122-E845-345FAC97DBF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E9DA3AB-2C94-B472-DC1A-BDD2406BF3F2}"/>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D7223681-3734-23DD-9D36-71386BD68B6A}"/>
              </a:ext>
            </a:extLst>
          </p:cNvPr>
          <p:cNvSpPr>
            <a:spLocks noGrp="1"/>
          </p:cNvSpPr>
          <p:nvPr>
            <p:ph type="body" idx="1"/>
          </p:nvPr>
        </p:nvSpPr>
        <p:spPr/>
        <p:txBody>
          <a:bodyPr/>
          <a:lstStyle/>
          <a:p>
            <a:r>
              <a:rPr lang="fr-CA" dirty="0"/>
              <a:t>En petites équipes. Quel est votre point de vue sur la question? Quelles sont vos règles personnelles, d’équipe, de région ? </a:t>
            </a:r>
          </a:p>
          <a:p>
            <a:r>
              <a:rPr lang="fr-CA" dirty="0"/>
              <a:t>Sous forme de tableau partagé </a:t>
            </a:r>
          </a:p>
          <a:p>
            <a:r>
              <a:rPr lang="fr-CA" dirty="0"/>
              <a:t>En plénières: Quels avantages voyez-vous à vous impliquer? À ne pas le faire?</a:t>
            </a:r>
          </a:p>
          <a:p>
            <a:r>
              <a:rPr lang="fr-CA" dirty="0"/>
              <a:t>Danger: Faire Pour et non faire avec.  Sentiment d’être entre besoin de soutenir et favoriser l’</a:t>
            </a:r>
            <a:r>
              <a:rPr lang="fr-CA" dirty="0" err="1"/>
              <a:t>empowerman</a:t>
            </a:r>
            <a:endParaRPr lang="fr-CA" dirty="0"/>
          </a:p>
        </p:txBody>
      </p:sp>
      <p:sp>
        <p:nvSpPr>
          <p:cNvPr id="4" name="Espace réservé du numéro de diapositive 3">
            <a:extLst>
              <a:ext uri="{FF2B5EF4-FFF2-40B4-BE49-F238E27FC236}">
                <a16:creationId xmlns:a16="http://schemas.microsoft.com/office/drawing/2014/main" id="{B5A266D7-18E5-C632-E02E-9346F01DA79B}"/>
              </a:ext>
            </a:extLst>
          </p:cNvPr>
          <p:cNvSpPr>
            <a:spLocks noGrp="1"/>
          </p:cNvSpPr>
          <p:nvPr>
            <p:ph type="sldNum" sz="quarter" idx="10"/>
          </p:nvPr>
        </p:nvSpPr>
        <p:spPr/>
        <p:txBody>
          <a:bodyPr/>
          <a:lstStyle/>
          <a:p>
            <a:fld id="{00F4BF18-D34E-483B-AD12-972DF4D77613}" type="slidenum">
              <a:rPr lang="fr-CA" smtClean="0"/>
              <a:t>27</a:t>
            </a:fld>
            <a:endParaRPr lang="fr-CA"/>
          </a:p>
        </p:txBody>
      </p:sp>
    </p:spTree>
    <p:extLst>
      <p:ext uri="{BB962C8B-B14F-4D97-AF65-F5344CB8AC3E}">
        <p14:creationId xmlns:p14="http://schemas.microsoft.com/office/powerpoint/2010/main" val="5146118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BC892-5739-29DE-419A-82169CB2A2C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5644399-BE91-DF03-3F11-A0C390E59C78}"/>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F47AF3A7-C816-E316-9893-B4184BBC07A2}"/>
              </a:ext>
            </a:extLst>
          </p:cNvPr>
          <p:cNvSpPr>
            <a:spLocks noGrp="1"/>
          </p:cNvSpPr>
          <p:nvPr>
            <p:ph type="body" idx="1"/>
          </p:nvPr>
        </p:nvSpPr>
        <p:spPr/>
        <p:txBody>
          <a:bodyPr/>
          <a:lstStyle/>
          <a:p>
            <a:r>
              <a:rPr lang="fr-CA" dirty="0"/>
              <a:t>Empêcher les évaluateurs de penser, le cerveau est paresseux </a:t>
            </a:r>
          </a:p>
          <a:p>
            <a:r>
              <a:rPr lang="fr-CA" dirty="0"/>
              <a:t>Qui évalue, ex.: Nouveaux horizons parfois dans une autre province donc x ménage = % de la population du village, situé à x km de Montréal, etc.</a:t>
            </a:r>
          </a:p>
          <a:p>
            <a:r>
              <a:rPr lang="fr-CA" dirty="0"/>
              <a:t>Non monétaire ex. L’entrepreneur qui nous fait un prix, le journal qui publie sans frais, etc.</a:t>
            </a:r>
          </a:p>
          <a:p>
            <a:r>
              <a:rPr lang="fr-CA" dirty="0"/>
              <a:t>Expliquer comment ça se passe un comité d’évaluation</a:t>
            </a:r>
          </a:p>
          <a:p>
            <a:r>
              <a:rPr lang="fr-CA" dirty="0"/>
              <a:t>Utiliser les mêmes mots que le Guide ou la présentation.  Ce n’est pas un concours de synonymes.</a:t>
            </a:r>
          </a:p>
        </p:txBody>
      </p:sp>
      <p:sp>
        <p:nvSpPr>
          <p:cNvPr id="4" name="Espace réservé du numéro de diapositive 3">
            <a:extLst>
              <a:ext uri="{FF2B5EF4-FFF2-40B4-BE49-F238E27FC236}">
                <a16:creationId xmlns:a16="http://schemas.microsoft.com/office/drawing/2014/main" id="{3A87D5D1-D0ED-BDBA-5013-415655978130}"/>
              </a:ext>
            </a:extLst>
          </p:cNvPr>
          <p:cNvSpPr>
            <a:spLocks noGrp="1"/>
          </p:cNvSpPr>
          <p:nvPr>
            <p:ph type="sldNum" sz="quarter" idx="10"/>
          </p:nvPr>
        </p:nvSpPr>
        <p:spPr/>
        <p:txBody>
          <a:bodyPr/>
          <a:lstStyle/>
          <a:p>
            <a:fld id="{00F4BF18-D34E-483B-AD12-972DF4D77613}" type="slidenum">
              <a:rPr lang="fr-CA" smtClean="0"/>
              <a:t>28</a:t>
            </a:fld>
            <a:endParaRPr lang="fr-CA"/>
          </a:p>
        </p:txBody>
      </p:sp>
    </p:spTree>
    <p:extLst>
      <p:ext uri="{BB962C8B-B14F-4D97-AF65-F5344CB8AC3E}">
        <p14:creationId xmlns:p14="http://schemas.microsoft.com/office/powerpoint/2010/main" val="25501245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77C56-7977-DA89-901E-2A11FD0FBCC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F68D8A1-9870-C224-A065-629B84DE2B66}"/>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E9B6E076-5118-A639-4D59-0513AF020ADA}"/>
              </a:ext>
            </a:extLst>
          </p:cNvPr>
          <p:cNvSpPr>
            <a:spLocks noGrp="1"/>
          </p:cNvSpPr>
          <p:nvPr>
            <p:ph type="body" idx="1"/>
          </p:nvPr>
        </p:nvSpPr>
        <p:spPr/>
        <p:txBody>
          <a:bodyPr/>
          <a:lstStyle/>
          <a:p>
            <a:r>
              <a:rPr lang="fr-CA" dirty="0"/>
              <a:t>Maintenant qu’on a tout en place, nous voici sur la ligne de départ.  C’est bon </a:t>
            </a:r>
          </a:p>
        </p:txBody>
      </p:sp>
      <p:sp>
        <p:nvSpPr>
          <p:cNvPr id="4" name="Espace réservé du numéro de diapositive 3">
            <a:extLst>
              <a:ext uri="{FF2B5EF4-FFF2-40B4-BE49-F238E27FC236}">
                <a16:creationId xmlns:a16="http://schemas.microsoft.com/office/drawing/2014/main" id="{271FC6B5-5CBA-0DC9-0D58-2882ACEA556E}"/>
              </a:ext>
            </a:extLst>
          </p:cNvPr>
          <p:cNvSpPr>
            <a:spLocks noGrp="1"/>
          </p:cNvSpPr>
          <p:nvPr>
            <p:ph type="sldNum" sz="quarter" idx="10"/>
          </p:nvPr>
        </p:nvSpPr>
        <p:spPr/>
        <p:txBody>
          <a:bodyPr/>
          <a:lstStyle/>
          <a:p>
            <a:fld id="{00F4BF18-D34E-483B-AD12-972DF4D77613}" type="slidenum">
              <a:rPr lang="fr-CA" smtClean="0"/>
              <a:t>29</a:t>
            </a:fld>
            <a:endParaRPr lang="fr-CA"/>
          </a:p>
        </p:txBody>
      </p:sp>
    </p:spTree>
    <p:extLst>
      <p:ext uri="{BB962C8B-B14F-4D97-AF65-F5344CB8AC3E}">
        <p14:creationId xmlns:p14="http://schemas.microsoft.com/office/powerpoint/2010/main" val="28356235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EE0F4-7B26-78BF-30E9-C2B90208654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78B902A-745C-3243-142C-7FD6DA36E8BD}"/>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3E0E28C1-5F0B-F82D-208F-B405BFC4E25D}"/>
              </a:ext>
            </a:extLst>
          </p:cNvPr>
          <p:cNvSpPr>
            <a:spLocks noGrp="1"/>
          </p:cNvSpPr>
          <p:nvPr>
            <p:ph type="body" idx="1"/>
          </p:nvPr>
        </p:nvSpPr>
        <p:spPr/>
        <p:txBody>
          <a:bodyPr/>
          <a:lstStyle/>
          <a:p>
            <a:r>
              <a:rPr lang="fr-CA" dirty="0"/>
              <a:t>Exercice de réflexion: Dans un projet collectif, la responsabilité du groupe, de l’organisme, de l’OC</a:t>
            </a:r>
          </a:p>
          <a:p>
            <a:r>
              <a:rPr lang="fr-CA" dirty="0"/>
              <a:t>L’importance d’avoir un groupe de travail autour d’un projet (encore plus s’il y a un chargé de projet d’embauché)</a:t>
            </a:r>
          </a:p>
          <a:p>
            <a:r>
              <a:rPr lang="fr-CA" dirty="0"/>
              <a:t>L’importance de se faire un écrit des rôles et responsabilités de chacun (</a:t>
            </a:r>
            <a:r>
              <a:rPr lang="fr-CA" dirty="0" err="1"/>
              <a:t>Ex.FIVO</a:t>
            </a:r>
            <a:r>
              <a:rPr lang="fr-CA" dirty="0"/>
              <a:t>): La personne embauchée répond à qui pour les orientations? Pour les RH? Qui décide et pour quel type de décision? Qui à la responsabilité financière? Et s’il y a un déficit? Qui communique l’avancé du projet? Etc. </a:t>
            </a:r>
          </a:p>
          <a:p>
            <a:r>
              <a:rPr lang="fr-CA" dirty="0"/>
              <a:t>Garder le focus sur la mission</a:t>
            </a:r>
          </a:p>
        </p:txBody>
      </p:sp>
      <p:sp>
        <p:nvSpPr>
          <p:cNvPr id="4" name="Espace réservé du numéro de diapositive 3">
            <a:extLst>
              <a:ext uri="{FF2B5EF4-FFF2-40B4-BE49-F238E27FC236}">
                <a16:creationId xmlns:a16="http://schemas.microsoft.com/office/drawing/2014/main" id="{13B808D1-B405-F4AD-35E9-E6DB23A8C916}"/>
              </a:ext>
            </a:extLst>
          </p:cNvPr>
          <p:cNvSpPr>
            <a:spLocks noGrp="1"/>
          </p:cNvSpPr>
          <p:nvPr>
            <p:ph type="sldNum" sz="quarter" idx="10"/>
          </p:nvPr>
        </p:nvSpPr>
        <p:spPr/>
        <p:txBody>
          <a:bodyPr/>
          <a:lstStyle/>
          <a:p>
            <a:fld id="{00F4BF18-D34E-483B-AD12-972DF4D77613}" type="slidenum">
              <a:rPr lang="fr-CA" smtClean="0"/>
              <a:t>30</a:t>
            </a:fld>
            <a:endParaRPr lang="fr-CA"/>
          </a:p>
        </p:txBody>
      </p:sp>
    </p:spTree>
    <p:extLst>
      <p:ext uri="{BB962C8B-B14F-4D97-AF65-F5344CB8AC3E}">
        <p14:creationId xmlns:p14="http://schemas.microsoft.com/office/powerpoint/2010/main" val="639386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AC9A0-0CA6-C27F-4D89-7C309145DF8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5540990-0D59-5464-CF4B-62BF8C5C846C}"/>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D78AA940-D5B6-153E-31DC-B9DBD86A66C2}"/>
              </a:ext>
            </a:extLst>
          </p:cNvPr>
          <p:cNvSpPr>
            <a:spLocks noGrp="1"/>
          </p:cNvSpPr>
          <p:nvPr>
            <p:ph type="body" idx="1"/>
          </p:nvPr>
        </p:nvSpPr>
        <p:spPr/>
        <p:txBody>
          <a:bodyPr/>
          <a:lstStyle/>
          <a:p>
            <a:r>
              <a:rPr lang="fr-CA" dirty="0"/>
              <a:t>Il faut être engagé dans la démarche et méthodique.  On le fait pour vrai ou on ne le fait pas</a:t>
            </a:r>
          </a:p>
        </p:txBody>
      </p:sp>
      <p:sp>
        <p:nvSpPr>
          <p:cNvPr id="4" name="Espace réservé du numéro de diapositive 3">
            <a:extLst>
              <a:ext uri="{FF2B5EF4-FFF2-40B4-BE49-F238E27FC236}">
                <a16:creationId xmlns:a16="http://schemas.microsoft.com/office/drawing/2014/main" id="{929D2AFB-17DF-2E3C-6D27-6ADA0438D7D8}"/>
              </a:ext>
            </a:extLst>
          </p:cNvPr>
          <p:cNvSpPr>
            <a:spLocks noGrp="1"/>
          </p:cNvSpPr>
          <p:nvPr>
            <p:ph type="sldNum" sz="quarter" idx="10"/>
          </p:nvPr>
        </p:nvSpPr>
        <p:spPr/>
        <p:txBody>
          <a:bodyPr/>
          <a:lstStyle/>
          <a:p>
            <a:fld id="{00F4BF18-D34E-483B-AD12-972DF4D77613}" type="slidenum">
              <a:rPr lang="fr-CA" smtClean="0"/>
              <a:t>31</a:t>
            </a:fld>
            <a:endParaRPr lang="fr-CA"/>
          </a:p>
        </p:txBody>
      </p:sp>
    </p:spTree>
    <p:extLst>
      <p:ext uri="{BB962C8B-B14F-4D97-AF65-F5344CB8AC3E}">
        <p14:creationId xmlns:p14="http://schemas.microsoft.com/office/powerpoint/2010/main" val="18567461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Même si ça parait « évident » il est primordial de définir et coordonner le rôle de chacun comme sur un chantier de construction.  Y a-t-il des choses qui peuvent être faites en même temps, d’autres qui sont préalables à une autre, etc.</a:t>
            </a:r>
          </a:p>
          <a:p>
            <a:r>
              <a:rPr lang="fr-CA" dirty="0"/>
              <a:t>Bien définir le rôle de chacun, son pouvoir décisionnel, son imputabilité, les liens hiérarchiques, etc.</a:t>
            </a:r>
          </a:p>
        </p:txBody>
      </p:sp>
      <p:sp>
        <p:nvSpPr>
          <p:cNvPr id="4" name="Espace réservé du numéro de diapositive 3"/>
          <p:cNvSpPr>
            <a:spLocks noGrp="1"/>
          </p:cNvSpPr>
          <p:nvPr>
            <p:ph type="sldNum" sz="quarter" idx="5"/>
          </p:nvPr>
        </p:nvSpPr>
        <p:spPr/>
        <p:txBody>
          <a:bodyPr/>
          <a:lstStyle/>
          <a:p>
            <a:fld id="{00F4BF18-D34E-483B-AD12-972DF4D77613}" type="slidenum">
              <a:rPr lang="fr-CA" smtClean="0"/>
              <a:t>32</a:t>
            </a:fld>
            <a:endParaRPr lang="fr-CA"/>
          </a:p>
        </p:txBody>
      </p:sp>
    </p:spTree>
    <p:extLst>
      <p:ext uri="{BB962C8B-B14F-4D97-AF65-F5344CB8AC3E}">
        <p14:creationId xmlns:p14="http://schemas.microsoft.com/office/powerpoint/2010/main" val="34906270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7A300-5C57-033E-9314-DF3A70CEF6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53822D1-6CEA-9AED-FA57-BF71C39735C5}"/>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55FE2532-F6BE-9386-B61B-50682C9A4E5F}"/>
              </a:ext>
            </a:extLst>
          </p:cNvPr>
          <p:cNvSpPr>
            <a:spLocks noGrp="1"/>
          </p:cNvSpPr>
          <p:nvPr>
            <p:ph type="body" idx="1"/>
          </p:nvPr>
        </p:nvSpPr>
        <p:spPr/>
        <p:txBody>
          <a:bodyPr/>
          <a:lstStyle/>
          <a:p>
            <a:r>
              <a:rPr lang="fr-CA" dirty="0"/>
              <a:t>À main levée</a:t>
            </a:r>
          </a:p>
          <a:p>
            <a:endParaRPr lang="fr-CA" dirty="0"/>
          </a:p>
          <a:p>
            <a:r>
              <a:rPr lang="fr-FR" dirty="0"/>
              <a:t>Comme OC, selon moi, le rôle le plus important est de nommer les non-dits, clarifier les flous, proposer un moment de rencontre lorsque des questions se posent, etc.</a:t>
            </a:r>
          </a:p>
          <a:p>
            <a:endParaRPr lang="fr-FR" dirty="0"/>
          </a:p>
          <a:p>
            <a:r>
              <a:rPr lang="fr-FR" dirty="0"/>
              <a:t>Mettre conscient ce qui est inconscient</a:t>
            </a:r>
          </a:p>
        </p:txBody>
      </p:sp>
      <p:sp>
        <p:nvSpPr>
          <p:cNvPr id="4" name="Espace réservé du numéro de diapositive 3">
            <a:extLst>
              <a:ext uri="{FF2B5EF4-FFF2-40B4-BE49-F238E27FC236}">
                <a16:creationId xmlns:a16="http://schemas.microsoft.com/office/drawing/2014/main" id="{3E3C420B-660A-C613-4FAF-EF4FE9D9D4A6}"/>
              </a:ext>
            </a:extLst>
          </p:cNvPr>
          <p:cNvSpPr>
            <a:spLocks noGrp="1"/>
          </p:cNvSpPr>
          <p:nvPr>
            <p:ph type="sldNum" sz="quarter" idx="10"/>
          </p:nvPr>
        </p:nvSpPr>
        <p:spPr/>
        <p:txBody>
          <a:bodyPr/>
          <a:lstStyle/>
          <a:p>
            <a:fld id="{00F4BF18-D34E-483B-AD12-972DF4D77613}" type="slidenum">
              <a:rPr lang="fr-CA" smtClean="0"/>
              <a:t>33</a:t>
            </a:fld>
            <a:endParaRPr lang="fr-CA"/>
          </a:p>
        </p:txBody>
      </p:sp>
    </p:spTree>
    <p:extLst>
      <p:ext uri="{BB962C8B-B14F-4D97-AF65-F5344CB8AC3E}">
        <p14:creationId xmlns:p14="http://schemas.microsoft.com/office/powerpoint/2010/main" val="5188915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3CCCF-5809-A7CA-9494-BF1C639DE2C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6B5FD02-FF29-01C1-FFA0-93FCAB7FCE02}"/>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AD7E3D89-B57B-8EDD-F282-B40EEAC022C9}"/>
              </a:ext>
            </a:extLst>
          </p:cNvPr>
          <p:cNvSpPr>
            <a:spLocks noGrp="1"/>
          </p:cNvSpPr>
          <p:nvPr>
            <p:ph type="body" idx="1"/>
          </p:nvPr>
        </p:nvSpPr>
        <p:spPr/>
        <p:txBody>
          <a:bodyPr/>
          <a:lstStyle/>
          <a:p>
            <a:r>
              <a:rPr lang="fr-CA" dirty="0"/>
              <a:t>Évaluation quantitative versus qualitative</a:t>
            </a:r>
          </a:p>
          <a:p>
            <a:r>
              <a:rPr lang="fr-CA"/>
              <a:t>(</a:t>
            </a:r>
            <a:r>
              <a:rPr lang="fr-CA" dirty="0"/>
              <a:t>Exemple de lettre d’appui TAAL à MRC)</a:t>
            </a:r>
          </a:p>
          <a:p>
            <a:endParaRPr lang="fr-CA" dirty="0"/>
          </a:p>
        </p:txBody>
      </p:sp>
      <p:sp>
        <p:nvSpPr>
          <p:cNvPr id="4" name="Espace réservé du numéro de diapositive 3">
            <a:extLst>
              <a:ext uri="{FF2B5EF4-FFF2-40B4-BE49-F238E27FC236}">
                <a16:creationId xmlns:a16="http://schemas.microsoft.com/office/drawing/2014/main" id="{4BCF054C-E1D6-73EC-5A59-CC95AB13F41F}"/>
              </a:ext>
            </a:extLst>
          </p:cNvPr>
          <p:cNvSpPr>
            <a:spLocks noGrp="1"/>
          </p:cNvSpPr>
          <p:nvPr>
            <p:ph type="sldNum" sz="quarter" idx="10"/>
          </p:nvPr>
        </p:nvSpPr>
        <p:spPr/>
        <p:txBody>
          <a:bodyPr/>
          <a:lstStyle/>
          <a:p>
            <a:fld id="{00F4BF18-D34E-483B-AD12-972DF4D77613}" type="slidenum">
              <a:rPr lang="fr-CA" smtClean="0"/>
              <a:t>34</a:t>
            </a:fld>
            <a:endParaRPr lang="fr-CA"/>
          </a:p>
        </p:txBody>
      </p:sp>
    </p:spTree>
    <p:extLst>
      <p:ext uri="{BB962C8B-B14F-4D97-AF65-F5344CB8AC3E}">
        <p14:creationId xmlns:p14="http://schemas.microsoft.com/office/powerpoint/2010/main" val="24457022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1E6A5-3565-CCBD-F4B1-A431BBB3E7C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12EBCE8-0298-B600-7F67-C496A7309EB9}"/>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FFBA575A-3546-BA58-6474-0940B5E299E4}"/>
              </a:ext>
            </a:extLst>
          </p:cNvPr>
          <p:cNvSpPr>
            <a:spLocks noGrp="1"/>
          </p:cNvSpPr>
          <p:nvPr>
            <p:ph type="body" idx="1"/>
          </p:nvPr>
        </p:nvSpPr>
        <p:spPr/>
        <p:txBody>
          <a:bodyPr/>
          <a:lstStyle/>
          <a:p>
            <a:endParaRPr lang="fr-CA" dirty="0"/>
          </a:p>
          <a:p>
            <a:r>
              <a:rPr lang="fr-CA" dirty="0"/>
              <a:t>Ça c’est le contenu, mais si on s’attardait au contenant?</a:t>
            </a:r>
          </a:p>
        </p:txBody>
      </p:sp>
      <p:sp>
        <p:nvSpPr>
          <p:cNvPr id="4" name="Espace réservé du numéro de diapositive 3">
            <a:extLst>
              <a:ext uri="{FF2B5EF4-FFF2-40B4-BE49-F238E27FC236}">
                <a16:creationId xmlns:a16="http://schemas.microsoft.com/office/drawing/2014/main" id="{223CD4AA-3783-203B-A317-6E2D444E0520}"/>
              </a:ext>
            </a:extLst>
          </p:cNvPr>
          <p:cNvSpPr>
            <a:spLocks noGrp="1"/>
          </p:cNvSpPr>
          <p:nvPr>
            <p:ph type="sldNum" sz="quarter" idx="10"/>
          </p:nvPr>
        </p:nvSpPr>
        <p:spPr/>
        <p:txBody>
          <a:bodyPr/>
          <a:lstStyle/>
          <a:p>
            <a:fld id="{00F4BF18-D34E-483B-AD12-972DF4D77613}" type="slidenum">
              <a:rPr lang="fr-CA" smtClean="0"/>
              <a:t>35</a:t>
            </a:fld>
            <a:endParaRPr lang="fr-CA"/>
          </a:p>
        </p:txBody>
      </p:sp>
    </p:spTree>
    <p:extLst>
      <p:ext uri="{BB962C8B-B14F-4D97-AF65-F5344CB8AC3E}">
        <p14:creationId xmlns:p14="http://schemas.microsoft.com/office/powerpoint/2010/main" val="13064269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7464E-3B12-0124-2C22-557896E98EB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CF3893F-7B22-0838-CFA2-54C5E25646D3}"/>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B73F4C95-1F6F-FCB9-E2CC-AE180815C4A4}"/>
              </a:ext>
            </a:extLst>
          </p:cNvPr>
          <p:cNvSpPr>
            <a:spLocks noGrp="1"/>
          </p:cNvSpPr>
          <p:nvPr>
            <p:ph type="body" idx="1"/>
          </p:nvPr>
        </p:nvSpPr>
        <p:spPr/>
        <p:txBody>
          <a:bodyPr/>
          <a:lstStyle/>
          <a:p>
            <a:r>
              <a:rPr lang="fr-CA" dirty="0"/>
              <a:t>Tableau blanc: Quels seraient les points à discuter dans une rencontre bilan?</a:t>
            </a:r>
          </a:p>
          <a:p>
            <a:endParaRPr lang="fr-CA" dirty="0"/>
          </a:p>
          <a:p>
            <a:r>
              <a:rPr lang="fr-CA" dirty="0"/>
              <a:t>Ça c’est le contenu, mais si on s’attardait au contenant?</a:t>
            </a:r>
          </a:p>
        </p:txBody>
      </p:sp>
      <p:sp>
        <p:nvSpPr>
          <p:cNvPr id="4" name="Espace réservé du numéro de diapositive 3">
            <a:extLst>
              <a:ext uri="{FF2B5EF4-FFF2-40B4-BE49-F238E27FC236}">
                <a16:creationId xmlns:a16="http://schemas.microsoft.com/office/drawing/2014/main" id="{EE980D15-F3BA-2545-9626-68BBD27EBE5B}"/>
              </a:ext>
            </a:extLst>
          </p:cNvPr>
          <p:cNvSpPr>
            <a:spLocks noGrp="1"/>
          </p:cNvSpPr>
          <p:nvPr>
            <p:ph type="sldNum" sz="quarter" idx="10"/>
          </p:nvPr>
        </p:nvSpPr>
        <p:spPr/>
        <p:txBody>
          <a:bodyPr/>
          <a:lstStyle/>
          <a:p>
            <a:fld id="{00F4BF18-D34E-483B-AD12-972DF4D77613}" type="slidenum">
              <a:rPr lang="fr-CA" smtClean="0"/>
              <a:t>36</a:t>
            </a:fld>
            <a:endParaRPr lang="fr-CA"/>
          </a:p>
        </p:txBody>
      </p:sp>
    </p:spTree>
    <p:extLst>
      <p:ext uri="{BB962C8B-B14F-4D97-AF65-F5344CB8AC3E}">
        <p14:creationId xmlns:p14="http://schemas.microsoft.com/office/powerpoint/2010/main" val="17840669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En 1999, Robert Lepage disait: « Nous sommes à l’aire des communications, le problème c’est que les contenants se multiplient mais on ne porte pas attention au contenu.  Je suis en demande car je suis créateur de contenu. »  Plus de 25 ans plus tard, cette situation s’est exacerbée </a:t>
            </a:r>
          </a:p>
          <a:p>
            <a:endParaRPr lang="fr-CA" dirty="0"/>
          </a:p>
        </p:txBody>
      </p:sp>
      <p:sp>
        <p:nvSpPr>
          <p:cNvPr id="4" name="Espace réservé du numéro de diapositive 3"/>
          <p:cNvSpPr>
            <a:spLocks noGrp="1"/>
          </p:cNvSpPr>
          <p:nvPr>
            <p:ph type="sldNum" sz="quarter" idx="5"/>
          </p:nvPr>
        </p:nvSpPr>
        <p:spPr/>
        <p:txBody>
          <a:bodyPr/>
          <a:lstStyle/>
          <a:p>
            <a:fld id="{00F4BF18-D34E-483B-AD12-972DF4D77613}" type="slidenum">
              <a:rPr lang="fr-CA" smtClean="0"/>
              <a:t>37</a:t>
            </a:fld>
            <a:endParaRPr lang="fr-CA"/>
          </a:p>
        </p:txBody>
      </p:sp>
    </p:spTree>
    <p:extLst>
      <p:ext uri="{BB962C8B-B14F-4D97-AF65-F5344CB8AC3E}">
        <p14:creationId xmlns:p14="http://schemas.microsoft.com/office/powerpoint/2010/main" val="25239001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D1D3B-2874-86C3-90F6-1F24DFAB160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C5C6DAC-43EE-AAC0-F21A-7D855ED47E66}"/>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C5D0861E-F42E-7E8E-B5A1-DCB0FF792EBF}"/>
              </a:ext>
            </a:extLst>
          </p:cNvPr>
          <p:cNvSpPr>
            <a:spLocks noGrp="1"/>
          </p:cNvSpPr>
          <p:nvPr>
            <p:ph type="body" idx="1"/>
          </p:nvPr>
        </p:nvSpPr>
        <p:spPr/>
        <p:txBody>
          <a:bodyPr/>
          <a:lstStyle/>
          <a:p>
            <a:pPr marL="0" indent="0" algn="l">
              <a:buFont typeface="Arial" pitchFamily="34" charset="0"/>
              <a:buNone/>
            </a:pPr>
            <a:r>
              <a:rPr lang="fr-CA" sz="1200" dirty="0"/>
              <a:t>Pouvez-vous me nommer des intentions, objectifs, résultats souhaités qui nous poussent à communiquer?</a:t>
            </a:r>
          </a:p>
          <a:p>
            <a:pPr marL="0" indent="0" algn="l">
              <a:buFont typeface="Arial" pitchFamily="34" charset="0"/>
              <a:buNone/>
            </a:pPr>
            <a:r>
              <a:rPr lang="fr-CA" sz="1200" dirty="0"/>
              <a:t>La différence entre informer, communiquer pour décider, etc. (A VALIDER)</a:t>
            </a:r>
          </a:p>
          <a:p>
            <a:pPr marL="0" indent="0" algn="l">
              <a:buFont typeface="Arial" pitchFamily="34" charset="0"/>
              <a:buNone/>
            </a:pPr>
            <a:endParaRPr lang="fr-CA" sz="1200" dirty="0"/>
          </a:p>
          <a:p>
            <a:pPr marL="0" indent="0" algn="l">
              <a:buFont typeface="Arial" pitchFamily="34" charset="0"/>
              <a:buNone/>
            </a:pPr>
            <a:endParaRPr lang="fr-CA" sz="1100" dirty="0"/>
          </a:p>
        </p:txBody>
      </p:sp>
      <p:sp>
        <p:nvSpPr>
          <p:cNvPr id="4" name="Espace réservé du numéro de diapositive 3">
            <a:extLst>
              <a:ext uri="{FF2B5EF4-FFF2-40B4-BE49-F238E27FC236}">
                <a16:creationId xmlns:a16="http://schemas.microsoft.com/office/drawing/2014/main" id="{E61562D2-E093-C6F7-DB19-A6B279EAFA58}"/>
              </a:ext>
            </a:extLst>
          </p:cNvPr>
          <p:cNvSpPr>
            <a:spLocks noGrp="1"/>
          </p:cNvSpPr>
          <p:nvPr>
            <p:ph type="sldNum" sz="quarter" idx="10"/>
          </p:nvPr>
        </p:nvSpPr>
        <p:spPr/>
        <p:txBody>
          <a:bodyPr/>
          <a:lstStyle/>
          <a:p>
            <a:fld id="{00F4BF18-D34E-483B-AD12-972DF4D77613}" type="slidenum">
              <a:rPr lang="fr-CA" smtClean="0"/>
              <a:t>38</a:t>
            </a:fld>
            <a:endParaRPr lang="fr-CA"/>
          </a:p>
        </p:txBody>
      </p:sp>
    </p:spTree>
    <p:extLst>
      <p:ext uri="{BB962C8B-B14F-4D97-AF65-F5344CB8AC3E}">
        <p14:creationId xmlns:p14="http://schemas.microsoft.com/office/powerpoint/2010/main" val="10390633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D74EA-86FE-D1E7-B0FF-08787698079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88CAE11-86BD-C35F-B0E2-91623C4A1D01}"/>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23A0EDC4-E38E-E1C2-810A-5A9E055C87BB}"/>
              </a:ext>
            </a:extLst>
          </p:cNvPr>
          <p:cNvSpPr>
            <a:spLocks noGrp="1"/>
          </p:cNvSpPr>
          <p:nvPr>
            <p:ph type="body" idx="1"/>
          </p:nvPr>
        </p:nvSpPr>
        <p:spPr/>
        <p:txBody>
          <a:bodyPr/>
          <a:lstStyle/>
          <a:p>
            <a:pPr marL="0" indent="0" algn="l">
              <a:buFont typeface="Arial" pitchFamily="34" charset="0"/>
              <a:buNone/>
            </a:pPr>
            <a:r>
              <a:rPr lang="fr-CA" sz="1200" dirty="0"/>
              <a:t>Ex. Élus dossiers errance, une rencontre? Pour une concertation, une fiche d’avancement de projet pour garder un discours commun</a:t>
            </a:r>
          </a:p>
          <a:p>
            <a:pPr marL="0" indent="0" algn="l">
              <a:buFont typeface="Arial" pitchFamily="34" charset="0"/>
              <a:buNone/>
            </a:pPr>
            <a:r>
              <a:rPr lang="fr-CA" sz="1200" dirty="0"/>
              <a:t>Un communiqué d’intérêt public sur l’avancement du projet</a:t>
            </a:r>
          </a:p>
          <a:p>
            <a:pPr marL="0" indent="0" algn="l">
              <a:buFont typeface="Arial" pitchFamily="34" charset="0"/>
              <a:buNone/>
            </a:pPr>
            <a:r>
              <a:rPr lang="fr-CA" sz="1200" dirty="0"/>
              <a:t>Ex d’enjeu, le service du CISSS est déjà surchargé et en parler ça créera une demande impossible à satisfaire</a:t>
            </a:r>
          </a:p>
          <a:p>
            <a:pPr marL="0" indent="0" algn="l">
              <a:buFont typeface="Arial" pitchFamily="34" charset="0"/>
              <a:buNone/>
            </a:pPr>
            <a:r>
              <a:rPr lang="fr-CA" sz="1200" dirty="0"/>
              <a:t>Ex. FIVO, commencer par en parler à la concertation logement avant de le mettre dans l’info communautaire! </a:t>
            </a:r>
          </a:p>
          <a:p>
            <a:pPr marL="0" indent="0" algn="l">
              <a:buFont typeface="Arial" pitchFamily="34" charset="0"/>
              <a:buNone/>
            </a:pPr>
            <a:endParaRPr lang="fr-CA" sz="1200" dirty="0"/>
          </a:p>
          <a:p>
            <a:pPr marL="0" indent="0" algn="l">
              <a:buFont typeface="Arial" pitchFamily="34" charset="0"/>
              <a:buNone/>
            </a:pPr>
            <a:r>
              <a:rPr lang="fr-CA" sz="1200" dirty="0"/>
              <a:t>La communication, c’est un contenant, tous sont bons mais lequel est vraiment pertinent dans ce contexte?   Pour ce contenu </a:t>
            </a:r>
            <a:r>
              <a:rPr lang="fr-CA" sz="1200" dirty="0">
                <a:sym typeface="Wingdings" panose="05000000000000000000" pitchFamily="2" charset="2"/>
              </a:rPr>
              <a:t></a:t>
            </a:r>
            <a:endParaRPr lang="fr-CA" sz="1200" dirty="0"/>
          </a:p>
          <a:p>
            <a:pPr marL="0" indent="0" algn="l">
              <a:buFont typeface="Arial" pitchFamily="34" charset="0"/>
              <a:buNone/>
            </a:pPr>
            <a:r>
              <a:rPr lang="fr-CA" sz="1200" dirty="0"/>
              <a:t> </a:t>
            </a:r>
            <a:endParaRPr lang="fr-CA" sz="1100" dirty="0"/>
          </a:p>
        </p:txBody>
      </p:sp>
      <p:sp>
        <p:nvSpPr>
          <p:cNvPr id="4" name="Espace réservé du numéro de diapositive 3">
            <a:extLst>
              <a:ext uri="{FF2B5EF4-FFF2-40B4-BE49-F238E27FC236}">
                <a16:creationId xmlns:a16="http://schemas.microsoft.com/office/drawing/2014/main" id="{24050794-0096-8BC1-86B5-F39E019E2ED8}"/>
              </a:ext>
            </a:extLst>
          </p:cNvPr>
          <p:cNvSpPr>
            <a:spLocks noGrp="1"/>
          </p:cNvSpPr>
          <p:nvPr>
            <p:ph type="sldNum" sz="quarter" idx="10"/>
          </p:nvPr>
        </p:nvSpPr>
        <p:spPr/>
        <p:txBody>
          <a:bodyPr/>
          <a:lstStyle/>
          <a:p>
            <a:fld id="{00F4BF18-D34E-483B-AD12-972DF4D77613}" type="slidenum">
              <a:rPr lang="fr-CA" smtClean="0"/>
              <a:t>39</a:t>
            </a:fld>
            <a:endParaRPr lang="fr-CA"/>
          </a:p>
        </p:txBody>
      </p:sp>
    </p:spTree>
    <p:extLst>
      <p:ext uri="{BB962C8B-B14F-4D97-AF65-F5344CB8AC3E}">
        <p14:creationId xmlns:p14="http://schemas.microsoft.com/office/powerpoint/2010/main" val="38602685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53A7B-DBB7-B8A5-8141-C1A2C9FA307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A289F38-89AF-942C-01C6-D32651AEC05A}"/>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A28CAC8F-44AD-EC6D-A421-0D13F853464D}"/>
              </a:ext>
            </a:extLst>
          </p:cNvPr>
          <p:cNvSpPr>
            <a:spLocks noGrp="1"/>
          </p:cNvSpPr>
          <p:nvPr>
            <p:ph type="body" idx="1"/>
          </p:nvPr>
        </p:nvSpPr>
        <p:spPr/>
        <p:txBody>
          <a:bodyPr/>
          <a:lstStyle/>
          <a:p>
            <a:pPr marL="0" indent="0" algn="l">
              <a:buFont typeface="Arial" pitchFamily="34" charset="0"/>
              <a:buNone/>
            </a:pPr>
            <a:r>
              <a:rPr lang="fr-CA" sz="1200" dirty="0"/>
              <a:t> À sens unique ou souhaite-t-on une rétroaction? Quel mécanisme met-on en place pour atteindre cet objectif?</a:t>
            </a:r>
            <a:endParaRPr lang="fr-CA" sz="1100" dirty="0"/>
          </a:p>
        </p:txBody>
      </p:sp>
      <p:sp>
        <p:nvSpPr>
          <p:cNvPr id="4" name="Espace réservé du numéro de diapositive 3">
            <a:extLst>
              <a:ext uri="{FF2B5EF4-FFF2-40B4-BE49-F238E27FC236}">
                <a16:creationId xmlns:a16="http://schemas.microsoft.com/office/drawing/2014/main" id="{3FEFBFC9-BB22-9377-A6B8-F796DBD39B2B}"/>
              </a:ext>
            </a:extLst>
          </p:cNvPr>
          <p:cNvSpPr>
            <a:spLocks noGrp="1"/>
          </p:cNvSpPr>
          <p:nvPr>
            <p:ph type="sldNum" sz="quarter" idx="10"/>
          </p:nvPr>
        </p:nvSpPr>
        <p:spPr/>
        <p:txBody>
          <a:bodyPr/>
          <a:lstStyle/>
          <a:p>
            <a:fld id="{00F4BF18-D34E-483B-AD12-972DF4D77613}" type="slidenum">
              <a:rPr lang="fr-CA" smtClean="0"/>
              <a:t>40</a:t>
            </a:fld>
            <a:endParaRPr lang="fr-CA"/>
          </a:p>
        </p:txBody>
      </p:sp>
    </p:spTree>
    <p:extLst>
      <p:ext uri="{BB962C8B-B14F-4D97-AF65-F5344CB8AC3E}">
        <p14:creationId xmlns:p14="http://schemas.microsoft.com/office/powerpoint/2010/main" val="30188200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Et un plan de </a:t>
            </a:r>
            <a:r>
              <a:rPr lang="fr-CA" dirty="0" err="1"/>
              <a:t>comm</a:t>
            </a:r>
            <a:r>
              <a:rPr lang="fr-CA" dirty="0"/>
              <a:t>, c’est en fait un plan d’actions spécifique aux communications! </a:t>
            </a:r>
          </a:p>
        </p:txBody>
      </p:sp>
      <p:sp>
        <p:nvSpPr>
          <p:cNvPr id="4" name="Espace réservé du numéro de diapositive 3"/>
          <p:cNvSpPr>
            <a:spLocks noGrp="1"/>
          </p:cNvSpPr>
          <p:nvPr>
            <p:ph type="sldNum" sz="quarter" idx="5"/>
          </p:nvPr>
        </p:nvSpPr>
        <p:spPr/>
        <p:txBody>
          <a:bodyPr/>
          <a:lstStyle/>
          <a:p>
            <a:fld id="{00F4BF18-D34E-483B-AD12-972DF4D77613}" type="slidenum">
              <a:rPr lang="fr-CA" smtClean="0"/>
              <a:t>41</a:t>
            </a:fld>
            <a:endParaRPr lang="fr-CA"/>
          </a:p>
        </p:txBody>
      </p:sp>
    </p:spTree>
    <p:extLst>
      <p:ext uri="{BB962C8B-B14F-4D97-AF65-F5344CB8AC3E}">
        <p14:creationId xmlns:p14="http://schemas.microsoft.com/office/powerpoint/2010/main" val="30447425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21D43-CA57-BA10-3E8A-E58F9853670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4429D01-5512-10EE-CD31-B8FA876A2968}"/>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D440DB04-C08D-B6BB-072B-AADA835727FA}"/>
              </a:ext>
            </a:extLst>
          </p:cNvPr>
          <p:cNvSpPr>
            <a:spLocks noGrp="1"/>
          </p:cNvSpPr>
          <p:nvPr>
            <p:ph type="body" idx="1"/>
          </p:nvPr>
        </p:nvSpPr>
        <p:spPr/>
        <p:txBody>
          <a:bodyPr/>
          <a:lstStyle/>
          <a:p>
            <a:pPr marL="0" indent="0" algn="l">
              <a:buFont typeface="Arial" pitchFamily="34" charset="0"/>
              <a:buNone/>
            </a:pPr>
            <a:r>
              <a:rPr lang="fr-CA" sz="1200" dirty="0"/>
              <a:t> </a:t>
            </a:r>
            <a:endParaRPr lang="fr-CA" sz="1100" dirty="0"/>
          </a:p>
        </p:txBody>
      </p:sp>
      <p:sp>
        <p:nvSpPr>
          <p:cNvPr id="4" name="Espace réservé du numéro de diapositive 3">
            <a:extLst>
              <a:ext uri="{FF2B5EF4-FFF2-40B4-BE49-F238E27FC236}">
                <a16:creationId xmlns:a16="http://schemas.microsoft.com/office/drawing/2014/main" id="{CC3100C7-E74C-4CAE-9522-324985C2ABB2}"/>
              </a:ext>
            </a:extLst>
          </p:cNvPr>
          <p:cNvSpPr>
            <a:spLocks noGrp="1"/>
          </p:cNvSpPr>
          <p:nvPr>
            <p:ph type="sldNum" sz="quarter" idx="10"/>
          </p:nvPr>
        </p:nvSpPr>
        <p:spPr/>
        <p:txBody>
          <a:bodyPr/>
          <a:lstStyle/>
          <a:p>
            <a:fld id="{00F4BF18-D34E-483B-AD12-972DF4D77613}" type="slidenum">
              <a:rPr lang="fr-CA" smtClean="0"/>
              <a:t>42</a:t>
            </a:fld>
            <a:endParaRPr lang="fr-CA"/>
          </a:p>
        </p:txBody>
      </p:sp>
    </p:spTree>
    <p:extLst>
      <p:ext uri="{BB962C8B-B14F-4D97-AF65-F5344CB8AC3E}">
        <p14:creationId xmlns:p14="http://schemas.microsoft.com/office/powerpoint/2010/main" val="8925475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1252C-CFE6-8FB4-465A-D09298C6DF1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5734605-971D-5E95-5CA2-C8E5FD32440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FEF9811-C73B-AC62-886E-72CC047B82FD}"/>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C83171D2-A8AF-9210-8623-9AFC9F2771A5}"/>
              </a:ext>
            </a:extLst>
          </p:cNvPr>
          <p:cNvSpPr>
            <a:spLocks noGrp="1"/>
          </p:cNvSpPr>
          <p:nvPr>
            <p:ph type="sldNum" sz="quarter" idx="5"/>
          </p:nvPr>
        </p:nvSpPr>
        <p:spPr/>
        <p:txBody>
          <a:bodyPr/>
          <a:lstStyle/>
          <a:p>
            <a:fld id="{00F4BF18-D34E-483B-AD12-972DF4D77613}" type="slidenum">
              <a:rPr lang="fr-CA" smtClean="0"/>
              <a:t>43</a:t>
            </a:fld>
            <a:endParaRPr lang="fr-CA"/>
          </a:p>
        </p:txBody>
      </p:sp>
    </p:spTree>
    <p:extLst>
      <p:ext uri="{BB962C8B-B14F-4D97-AF65-F5344CB8AC3E}">
        <p14:creationId xmlns:p14="http://schemas.microsoft.com/office/powerpoint/2010/main" val="24186772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6975A-9DB7-4F7D-4123-C05E6040D3B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30C9D3D-0B97-61F5-FD0C-685E198BAAF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3CA1FDC-3697-AF3D-0551-2A2E17A90872}"/>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39AB0E9E-9AC7-F4BD-4E8C-C329A73827A2}"/>
              </a:ext>
            </a:extLst>
          </p:cNvPr>
          <p:cNvSpPr>
            <a:spLocks noGrp="1"/>
          </p:cNvSpPr>
          <p:nvPr>
            <p:ph type="sldNum" sz="quarter" idx="5"/>
          </p:nvPr>
        </p:nvSpPr>
        <p:spPr/>
        <p:txBody>
          <a:bodyPr/>
          <a:lstStyle/>
          <a:p>
            <a:fld id="{00F4BF18-D34E-483B-AD12-972DF4D77613}" type="slidenum">
              <a:rPr lang="fr-CA" smtClean="0"/>
              <a:t>44</a:t>
            </a:fld>
            <a:endParaRPr lang="fr-CA"/>
          </a:p>
        </p:txBody>
      </p:sp>
    </p:spTree>
    <p:extLst>
      <p:ext uri="{BB962C8B-B14F-4D97-AF65-F5344CB8AC3E}">
        <p14:creationId xmlns:p14="http://schemas.microsoft.com/office/powerpoint/2010/main" val="12246140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2C327-8899-3691-3CB0-0D6DCC28435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AD37063-D526-378F-CB89-7BCE2FDBA34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84A9041-D8C6-9575-B2E7-AE3797A5412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Faire un rapport d’intervention ou d’activité en PPT?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Autres exemples: un rapport d’activité sur un napperon.  En forme de questionnaire Bingo, etc.! </a:t>
            </a:r>
          </a:p>
        </p:txBody>
      </p:sp>
      <p:sp>
        <p:nvSpPr>
          <p:cNvPr id="4" name="Espace réservé du numéro de diapositive 3">
            <a:extLst>
              <a:ext uri="{FF2B5EF4-FFF2-40B4-BE49-F238E27FC236}">
                <a16:creationId xmlns:a16="http://schemas.microsoft.com/office/drawing/2014/main" id="{C5B42129-D1A7-59F8-4728-28B5C8EFC3D8}"/>
              </a:ext>
            </a:extLst>
          </p:cNvPr>
          <p:cNvSpPr>
            <a:spLocks noGrp="1"/>
          </p:cNvSpPr>
          <p:nvPr>
            <p:ph type="sldNum" sz="quarter" idx="5"/>
          </p:nvPr>
        </p:nvSpPr>
        <p:spPr/>
        <p:txBody>
          <a:bodyPr/>
          <a:lstStyle/>
          <a:p>
            <a:fld id="{00F4BF18-D34E-483B-AD12-972DF4D77613}" type="slidenum">
              <a:rPr lang="fr-CA" smtClean="0"/>
              <a:t>45</a:t>
            </a:fld>
            <a:endParaRPr lang="fr-CA"/>
          </a:p>
        </p:txBody>
      </p:sp>
    </p:spTree>
    <p:extLst>
      <p:ext uri="{BB962C8B-B14F-4D97-AF65-F5344CB8AC3E}">
        <p14:creationId xmlns:p14="http://schemas.microsoft.com/office/powerpoint/2010/main" val="25899277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6BEA4-0E2B-743D-24B7-AB153469301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116C26C-0A8C-4E57-7E2F-1DDCF96CDA7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203E495-1749-67D8-BC73-51100B9AD695}"/>
              </a:ext>
            </a:extLst>
          </p:cNvPr>
          <p:cNvSpPr>
            <a:spLocks noGrp="1"/>
          </p:cNvSpPr>
          <p:nvPr>
            <p:ph type="body" idx="1"/>
          </p:nvPr>
        </p:nvSpPr>
        <p:spPr/>
        <p:txBody>
          <a:bodyPr/>
          <a:lstStyle/>
          <a:p>
            <a:r>
              <a:rPr lang="fr-CA" dirty="0"/>
              <a:t>Peu importe les communications, il faut garder bien en tête l’image publique et les enjeux de confidentialité tels que vu au module 2</a:t>
            </a:r>
          </a:p>
          <a:p>
            <a:endParaRPr lang="fr-CA" dirty="0"/>
          </a:p>
          <a:p>
            <a:r>
              <a:rPr lang="fr-CA" dirty="0"/>
              <a:t>Maintenant qu’on connait mieux ce qu’on veut mettre dedans, quel contenant/moyen nous sert le mieux? Et la technologie là-dedans?</a:t>
            </a:r>
          </a:p>
          <a:p>
            <a:r>
              <a:rPr lang="fr-CA" dirty="0"/>
              <a:t>Et vous? Utilisez-vous les nouvelles technologies ou non? Pourquoi? Les enjeux, les défis, les contraintes (ex Code QR)</a:t>
            </a:r>
          </a:p>
          <a:p>
            <a:endParaRPr lang="fr-CA" dirty="0"/>
          </a:p>
        </p:txBody>
      </p:sp>
      <p:sp>
        <p:nvSpPr>
          <p:cNvPr id="4" name="Espace réservé du numéro de diapositive 3">
            <a:extLst>
              <a:ext uri="{FF2B5EF4-FFF2-40B4-BE49-F238E27FC236}">
                <a16:creationId xmlns:a16="http://schemas.microsoft.com/office/drawing/2014/main" id="{91C6721F-1FC2-A45B-4305-0F6BB5010F43}"/>
              </a:ext>
            </a:extLst>
          </p:cNvPr>
          <p:cNvSpPr>
            <a:spLocks noGrp="1"/>
          </p:cNvSpPr>
          <p:nvPr>
            <p:ph type="sldNum" sz="quarter" idx="5"/>
          </p:nvPr>
        </p:nvSpPr>
        <p:spPr/>
        <p:txBody>
          <a:bodyPr/>
          <a:lstStyle/>
          <a:p>
            <a:fld id="{00F4BF18-D34E-483B-AD12-972DF4D77613}" type="slidenum">
              <a:rPr lang="fr-CA" smtClean="0"/>
              <a:t>46</a:t>
            </a:fld>
            <a:endParaRPr lang="fr-CA"/>
          </a:p>
        </p:txBody>
      </p:sp>
    </p:spTree>
    <p:extLst>
      <p:ext uri="{BB962C8B-B14F-4D97-AF65-F5344CB8AC3E}">
        <p14:creationId xmlns:p14="http://schemas.microsoft.com/office/powerpoint/2010/main" val="19243551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Vos apprentissages que vous pourrez dès demain utiliser?</a:t>
            </a:r>
          </a:p>
          <a:p>
            <a:r>
              <a:rPr lang="fr-CA" dirty="0"/>
              <a:t>Des aspects que vous </a:t>
            </a:r>
            <a:r>
              <a:rPr lang="fr-CA"/>
              <a:t>aimeriez approfondir? </a:t>
            </a:r>
          </a:p>
        </p:txBody>
      </p:sp>
      <p:sp>
        <p:nvSpPr>
          <p:cNvPr id="4" name="Espace réservé du numéro de diapositive 3"/>
          <p:cNvSpPr>
            <a:spLocks noGrp="1"/>
          </p:cNvSpPr>
          <p:nvPr>
            <p:ph type="sldNum" sz="quarter" idx="5"/>
          </p:nvPr>
        </p:nvSpPr>
        <p:spPr/>
        <p:txBody>
          <a:bodyPr/>
          <a:lstStyle/>
          <a:p>
            <a:fld id="{00F4BF18-D34E-483B-AD12-972DF4D77613}" type="slidenum">
              <a:rPr lang="fr-CA" smtClean="0"/>
              <a:t>47</a:t>
            </a:fld>
            <a:endParaRPr lang="fr-CA"/>
          </a:p>
        </p:txBody>
      </p:sp>
    </p:spTree>
    <p:extLst>
      <p:ext uri="{BB962C8B-B14F-4D97-AF65-F5344CB8AC3E}">
        <p14:creationId xmlns:p14="http://schemas.microsoft.com/office/powerpoint/2010/main" val="2944849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Rectangle 7"/>
          <p:cNvSpPr/>
          <p:nvPr/>
        </p:nvSpPr>
        <p:spPr>
          <a:xfrm>
            <a:off x="0" y="-27384"/>
            <a:ext cx="9180512" cy="3048000"/>
          </a:xfrm>
          <a:custGeom>
            <a:avLst/>
            <a:gdLst>
              <a:gd name="connsiteX0" fmla="*/ 0 w 7543800"/>
              <a:gd name="connsiteY0" fmla="*/ 0 h 3048000"/>
              <a:gd name="connsiteX1" fmla="*/ 7543800 w 7543800"/>
              <a:gd name="connsiteY1" fmla="*/ 0 h 3048000"/>
              <a:gd name="connsiteX2" fmla="*/ 7543800 w 7543800"/>
              <a:gd name="connsiteY2" fmla="*/ 3048000 h 3048000"/>
              <a:gd name="connsiteX3" fmla="*/ 0 w 7543800"/>
              <a:gd name="connsiteY3" fmla="*/ 3048000 h 3048000"/>
              <a:gd name="connsiteX4" fmla="*/ 0 w 7543800"/>
              <a:gd name="connsiteY4" fmla="*/ 0 h 3048000"/>
              <a:gd name="connsiteX0" fmla="*/ 0 w 9137210"/>
              <a:gd name="connsiteY0" fmla="*/ 0 h 3048000"/>
              <a:gd name="connsiteX1" fmla="*/ 9137210 w 9137210"/>
              <a:gd name="connsiteY1" fmla="*/ 9053 h 3048000"/>
              <a:gd name="connsiteX2" fmla="*/ 7543800 w 9137210"/>
              <a:gd name="connsiteY2" fmla="*/ 3048000 h 3048000"/>
              <a:gd name="connsiteX3" fmla="*/ 0 w 9137210"/>
              <a:gd name="connsiteY3" fmla="*/ 3048000 h 3048000"/>
              <a:gd name="connsiteX4" fmla="*/ 0 w 9137210"/>
              <a:gd name="connsiteY4" fmla="*/ 0 h 304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7210" h="3048000">
                <a:moveTo>
                  <a:pt x="0" y="0"/>
                </a:moveTo>
                <a:lnTo>
                  <a:pt x="9137210" y="9053"/>
                </a:lnTo>
                <a:lnTo>
                  <a:pt x="7543800" y="3048000"/>
                </a:lnTo>
                <a:lnTo>
                  <a:pt x="0" y="304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51520" y="1052736"/>
            <a:ext cx="7543800" cy="1524000"/>
          </a:xfrm>
        </p:spPr>
        <p:txBody>
          <a:bodyPr>
            <a:noAutofit/>
          </a:bodyPr>
          <a:lstStyle>
            <a:lvl1pPr>
              <a:defRPr sz="8000">
                <a:solidFill>
                  <a:schemeClr val="bg1"/>
                </a:solidFill>
              </a:defRPr>
            </a:lvl1pPr>
          </a:lstStyle>
          <a:p>
            <a:r>
              <a:rPr lang="fr-FR" dirty="0"/>
              <a:t>Modifiez le style du titre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4" name="Date Placeholder 3"/>
          <p:cNvSpPr>
            <a:spLocks noGrp="1"/>
          </p:cNvSpPr>
          <p:nvPr>
            <p:ph type="dt" sz="half" idx="10"/>
          </p:nvPr>
        </p:nvSpPr>
        <p:spPr/>
        <p:txBody>
          <a:bodyPr/>
          <a:lstStyle/>
          <a:p>
            <a:fld id="{FFF2A2F2-D113-4B5B-B5D6-AF6D68B81F77}" type="datetimeFigureOut">
              <a:rPr lang="fr-CA" smtClean="0"/>
              <a:t>2026-04-15</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513285E1-731F-4510-A6D9-880D67700823}" type="slidenum">
              <a:rPr lang="fr-CA" smtClean="0"/>
              <a:t>‹N°›</a:t>
            </a:fld>
            <a:endParaRPr lang="fr-CA"/>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1547664" y="692696"/>
            <a:ext cx="6336704" cy="360040"/>
          </a:xfrm>
        </p:spPr>
        <p:txBody>
          <a:bodyPr/>
          <a:lstStyle>
            <a:lvl1pPr algn="l">
              <a:defRPr/>
            </a:lvl1pPr>
          </a:lstStyle>
          <a:p>
            <a:r>
              <a:rPr lang="fr-FR" dirty="0"/>
              <a:t>Modifiez le style du titre</a:t>
            </a:r>
            <a:endParaRPr lang="en-US" dirty="0"/>
          </a:p>
        </p:txBody>
      </p:sp>
      <p:sp>
        <p:nvSpPr>
          <p:cNvPr id="3" name="Content Placeholder 2"/>
          <p:cNvSpPr>
            <a:spLocks noGrp="1"/>
          </p:cNvSpPr>
          <p:nvPr>
            <p:ph idx="1"/>
          </p:nvPr>
        </p:nvSpPr>
        <p:spPr>
          <a:xfrm>
            <a:off x="827584" y="1124744"/>
            <a:ext cx="7543800" cy="4896544"/>
          </a:xfrm>
        </p:spPr>
        <p:txBody>
          <a:bodyPr/>
          <a:lstStyle>
            <a:lvl1pPr>
              <a:defRPr>
                <a:latin typeface="Chaloult_Cond" panose="00000400000000000000" pitchFamily="2" charset="0"/>
              </a:defRPr>
            </a:lvl1pPr>
            <a:lvl2pPr>
              <a:defRPr>
                <a:latin typeface="Chaloult_Cond" panose="00000400000000000000" pitchFamily="2" charset="0"/>
              </a:defRPr>
            </a:lvl2pPr>
            <a:lvl3pPr>
              <a:defRPr>
                <a:latin typeface="Chaloult_Cond" panose="00000400000000000000" pitchFamily="2" charset="0"/>
              </a:defRPr>
            </a:lvl3pPr>
            <a:lvl4pPr>
              <a:defRPr>
                <a:latin typeface="Chaloult_Cond" panose="00000400000000000000" pitchFamily="2" charset="0"/>
              </a:defRPr>
            </a:lvl4pPr>
            <a:lvl5pPr>
              <a:defRPr>
                <a:latin typeface="Chaloult_Cond" panose="00000400000000000000" pitchFamily="2"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fr-FR"/>
              <a:t>Modifiez le style du titre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dirty="0"/>
              <a:t>Modifiez les styles du texte du masque</a:t>
            </a:r>
          </a:p>
        </p:txBody>
      </p:sp>
      <p:sp>
        <p:nvSpPr>
          <p:cNvPr id="4" name="Date Placeholder 3"/>
          <p:cNvSpPr>
            <a:spLocks noGrp="1"/>
          </p:cNvSpPr>
          <p:nvPr>
            <p:ph type="dt" sz="half" idx="10"/>
          </p:nvPr>
        </p:nvSpPr>
        <p:spPr/>
        <p:txBody>
          <a:bodyPr/>
          <a:lstStyle/>
          <a:p>
            <a:fld id="{FFF2A2F2-D113-4B5B-B5D6-AF6D68B81F77}" type="datetimeFigureOut">
              <a:rPr lang="fr-CA" smtClean="0"/>
              <a:t>2026-04-15</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513285E1-731F-4510-A6D9-880D67700823}" type="slidenum">
              <a:rPr lang="fr-CA" smtClean="0"/>
              <a:t>‹N°›</a:t>
            </a:fld>
            <a:endParaRPr lang="fr-CA"/>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971600" y="6309320"/>
            <a:ext cx="7357864" cy="374576"/>
          </a:xfrm>
        </p:spPr>
        <p:txBody>
          <a:bodyPr>
            <a:noAutofit/>
          </a:bodyPr>
          <a:lstStyle>
            <a:lvl1pPr>
              <a:defRPr sz="2000"/>
            </a:lvl1pPr>
          </a:lstStyle>
          <a:p>
            <a:r>
              <a:rPr lang="fr-FR" dirty="0"/>
              <a:t>Modifiez le style du titre</a:t>
            </a:r>
            <a:endParaRPr lang="en-US" dirty="0"/>
          </a:p>
        </p:txBody>
      </p:sp>
      <p:sp>
        <p:nvSpPr>
          <p:cNvPr id="3" name="Content Placeholder 2"/>
          <p:cNvSpPr>
            <a:spLocks noGrp="1"/>
          </p:cNvSpPr>
          <p:nvPr>
            <p:ph sz="half" idx="1"/>
          </p:nvPr>
        </p:nvSpPr>
        <p:spPr>
          <a:xfrm>
            <a:off x="906016" y="609600"/>
            <a:ext cx="7266384" cy="54116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FFF2A2F2-D113-4B5B-B5D6-AF6D68B81F77}" type="datetimeFigureOut">
              <a:rPr lang="fr-CA" smtClean="0"/>
              <a:t>2026-04-15</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513285E1-731F-4510-A6D9-880D67700823}" type="slidenum">
              <a:rPr lang="fr-CA" smtClean="0"/>
              <a:t>‹N°›</a:t>
            </a:fld>
            <a:endParaRPr lang="fr-CA"/>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1331640" y="404664"/>
            <a:ext cx="6781800" cy="16002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FFF2A2F2-D113-4B5B-B5D6-AF6D68B81F77}" type="datetimeFigureOut">
              <a:rPr lang="fr-CA" smtClean="0"/>
              <a:t>2026-04-15</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513285E1-731F-4510-A6D9-880D67700823}" type="slidenum">
              <a:rPr lang="fr-CA" smtClean="0"/>
              <a:t>‹N°›</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F2A2F2-D113-4B5B-B5D6-AF6D68B81F77}" type="datetimeFigureOut">
              <a:rPr lang="fr-CA" smtClean="0"/>
              <a:t>2026-04-15</a:t>
            </a:fld>
            <a:endParaRPr lang="fr-CA"/>
          </a:p>
        </p:txBody>
      </p:sp>
      <p:sp>
        <p:nvSpPr>
          <p:cNvPr id="3" name="Footer Placeholder 2"/>
          <p:cNvSpPr>
            <a:spLocks noGrp="1"/>
          </p:cNvSpPr>
          <p:nvPr>
            <p:ph type="ftr" sz="quarter" idx="11"/>
          </p:nvPr>
        </p:nvSpPr>
        <p:spPr/>
        <p:txBody>
          <a:bodyPr/>
          <a:lstStyle/>
          <a:p>
            <a:endParaRPr lang="fr-CA"/>
          </a:p>
        </p:txBody>
      </p:sp>
      <p:sp>
        <p:nvSpPr>
          <p:cNvPr id="4" name="Slide Number Placeholder 3"/>
          <p:cNvSpPr>
            <a:spLocks noGrp="1"/>
          </p:cNvSpPr>
          <p:nvPr>
            <p:ph type="sldNum" sz="quarter" idx="12"/>
          </p:nvPr>
        </p:nvSpPr>
        <p:spPr/>
        <p:txBody>
          <a:bodyPr/>
          <a:lstStyle/>
          <a:p>
            <a:fld id="{513285E1-731F-4510-A6D9-880D67700823}" type="slidenum">
              <a:rPr lang="fr-CA" smtClean="0"/>
              <a:t>‹N°›</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fr-FR"/>
              <a:t>Modifiez le style du titre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FFF2A2F2-D113-4B5B-B5D6-AF6D68B81F77}" type="datetimeFigureOut">
              <a:rPr lang="fr-CA" smtClean="0"/>
              <a:t>2026-04-15</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513285E1-731F-4510-A6D9-880D67700823}" type="slidenum">
              <a:rPr lang="fr-CA" smtClean="0"/>
              <a:t>‹N°›</a:t>
            </a:fld>
            <a:endParaRPr lang="fr-CA"/>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fr-FR"/>
              <a:t>Modifiez le style du titre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FFF2A2F2-D113-4B5B-B5D6-AF6D68B81F77}" type="datetimeFigureOut">
              <a:rPr lang="fr-CA" smtClean="0"/>
              <a:t>2026-04-15</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513285E1-731F-4510-A6D9-880D67700823}" type="slidenum">
              <a:rPr lang="fr-CA" smtClean="0"/>
              <a:t>‹N°›</a:t>
            </a:fld>
            <a:endParaRPr lang="fr-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FFF2A2F2-D113-4B5B-B5D6-AF6D68B81F77}" type="datetimeFigureOut">
              <a:rPr lang="fr-CA" smtClean="0"/>
              <a:t>2026-04-15</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513285E1-731F-4510-A6D9-880D67700823}" type="slidenum">
              <a:rPr lang="fr-CA" smtClean="0"/>
              <a:t>‹N°›</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FFF2A2F2-D113-4B5B-B5D6-AF6D68B81F77}" type="datetimeFigureOut">
              <a:rPr lang="fr-CA" smtClean="0"/>
              <a:t>2026-04-15</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513285E1-731F-4510-A6D9-880D67700823}" type="slidenum">
              <a:rPr lang="fr-CA" smtClean="0"/>
              <a:t>‹N°›</a:t>
            </a:fld>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9632" y="390128"/>
            <a:ext cx="6781800" cy="950640"/>
          </a:xfrm>
          <a:prstGeom prst="rect">
            <a:avLst/>
          </a:prstGeom>
        </p:spPr>
        <p:txBody>
          <a:bodyPr vert="horz" lIns="91440" tIns="45720" rIns="91440" bIns="45720" rtlCol="0" anchor="b" anchorCtr="0">
            <a:normAutofit/>
          </a:bodyPr>
          <a:lstStyle/>
          <a:p>
            <a:r>
              <a:rPr lang="fr-FR" dirty="0"/>
              <a:t>Modifiez le style du titre</a:t>
            </a:r>
            <a:endParaRPr lang="en-US" dirty="0"/>
          </a:p>
        </p:txBody>
      </p:sp>
      <p:sp>
        <p:nvSpPr>
          <p:cNvPr id="3" name="Text Placeholder 2"/>
          <p:cNvSpPr>
            <a:spLocks noGrp="1"/>
          </p:cNvSpPr>
          <p:nvPr>
            <p:ph type="body" idx="1"/>
          </p:nvPr>
        </p:nvSpPr>
        <p:spPr>
          <a:xfrm>
            <a:off x="781540" y="1412776"/>
            <a:ext cx="7543800" cy="3886200"/>
          </a:xfrm>
          <a:prstGeom prst="rect">
            <a:avLst/>
          </a:prstGeom>
        </p:spPr>
        <p:txBody>
          <a:bodyPr vert="horz" lIns="91440" tIns="45720" rIns="91440" bIns="45720" rtlCol="0" anchor="ctr" anchorCtr="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FFF2A2F2-D113-4B5B-B5D6-AF6D68B81F77}" type="datetimeFigureOut">
              <a:rPr lang="fr-CA" smtClean="0"/>
              <a:t>2026-04-15</a:t>
            </a:fld>
            <a:endParaRPr lang="fr-CA"/>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fr-CA"/>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513285E1-731F-4510-A6D9-880D67700823}" type="slidenum">
              <a:rPr lang="fr-CA" smtClean="0"/>
              <a:t>‹N°›</a:t>
            </a:fld>
            <a:endParaRPr lang="fr-CA"/>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4225" r:id="rId1"/>
    <p:sldLayoutId id="2147484226" r:id="rId2"/>
    <p:sldLayoutId id="2147484227" r:id="rId3"/>
    <p:sldLayoutId id="2147484228" r:id="rId4"/>
    <p:sldLayoutId id="2147484229" r:id="rId5"/>
    <p:sldLayoutId id="2147484230" r:id="rId6"/>
    <p:sldLayoutId id="2147484231" r:id="rId7"/>
    <p:sldLayoutId id="2147484232" r:id="rId8"/>
    <p:sldLayoutId id="2147484233" r:id="rId9"/>
    <p:sldLayoutId id="2147484234" r:id="rId10"/>
    <p:sldLayoutId id="2147484235" r:id="rId11"/>
  </p:sldLayoutIdLst>
  <p:txStyles>
    <p:titleStyle>
      <a:lvl1pPr algn="l" defTabSz="914400" rtl="0" eaLnBrk="1" latinLnBrk="0" hangingPunct="1">
        <a:spcBef>
          <a:spcPct val="0"/>
        </a:spcBef>
        <a:buNone/>
        <a:defRPr sz="4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hyperlink" Target="https://pixabay.com/fr/illustrations/" TargetMode="Externa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3.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2.pn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tags" Target="../tags/tag8.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tags" Target="../tags/tag17.xml"/></Relationships>
</file>

<file path=ppt/slides/_rels/slide7.xml.rels><?xml version="1.0" encoding="UTF-8" standalone="yes"?>
<Relationships xmlns="http://schemas.openxmlformats.org/package/2006/relationships"><Relationship Id="rId8" Type="http://schemas.openxmlformats.org/officeDocument/2006/relationships/tags" Target="../tags/tag25.xml"/><Relationship Id="rId13" Type="http://schemas.openxmlformats.org/officeDocument/2006/relationships/tags" Target="../tags/tag30.xml"/><Relationship Id="rId3" Type="http://schemas.openxmlformats.org/officeDocument/2006/relationships/tags" Target="../tags/tag20.xml"/><Relationship Id="rId7" Type="http://schemas.openxmlformats.org/officeDocument/2006/relationships/tags" Target="../tags/tag24.xml"/><Relationship Id="rId12" Type="http://schemas.openxmlformats.org/officeDocument/2006/relationships/tags" Target="../tags/tag29.xml"/><Relationship Id="rId17" Type="http://schemas.openxmlformats.org/officeDocument/2006/relationships/notesSlide" Target="../notesSlides/notesSlide7.xml"/><Relationship Id="rId2" Type="http://schemas.openxmlformats.org/officeDocument/2006/relationships/tags" Target="../tags/tag19.xml"/><Relationship Id="rId16"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tags" Target="../tags/tag28.xml"/><Relationship Id="rId5" Type="http://schemas.openxmlformats.org/officeDocument/2006/relationships/tags" Target="../tags/tag22.xml"/><Relationship Id="rId15" Type="http://schemas.openxmlformats.org/officeDocument/2006/relationships/tags" Target="../tags/tag32.xml"/><Relationship Id="rId10" Type="http://schemas.openxmlformats.org/officeDocument/2006/relationships/tags" Target="../tags/tag27.xml"/><Relationship Id="rId4" Type="http://schemas.openxmlformats.org/officeDocument/2006/relationships/tags" Target="../tags/tag21.xml"/><Relationship Id="rId9" Type="http://schemas.openxmlformats.org/officeDocument/2006/relationships/tags" Target="../tags/tag26.xml"/><Relationship Id="rId14" Type="http://schemas.openxmlformats.org/officeDocument/2006/relationships/tags" Target="../tags/tag3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hyperlink" Target="https://crfl.ca/formations/lire-et-comprendre-les-etats-financiers/" TargetMode="External"/><Relationship Id="rId5" Type="http://schemas.openxmlformats.org/officeDocument/2006/relationships/hyperlink" Target="https://cpaquebec.ca/fr/grand-public/coup-doeil-sur-la-profession/les-cpa-et-les-etats-financiers/" TargetMode="Externa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hyperlink" Target="https://trpocb.org/les-seuils/" TargetMode="Externa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hyperlink" Target="https://cdrq.coop/" TargetMode="External"/><Relationship Id="rId5" Type="http://schemas.openxmlformats.org/officeDocument/2006/relationships/hyperlink" Target="https://cdn-contenu.quebec.ca/cdn-contenu/adm/min/emploi-solidarite-sociale/registraire_entreprises/RE-303-G_REQ_Guide_CONST_PMSBL.pdf" TargetMode="Externa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40.xml"/><Relationship Id="rId1" Type="http://schemas.openxmlformats.org/officeDocument/2006/relationships/tags" Target="../tags/tag39.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4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3.xml"/><Relationship Id="rId1" Type="http://schemas.openxmlformats.org/officeDocument/2006/relationships/tags" Target="../tags/tag4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image" Target="../media/image5.pn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47.xml"/><Relationship Id="rId1" Type="http://schemas.openxmlformats.org/officeDocument/2006/relationships/tags" Target="../tags/tag46.xml"/><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tags" Target="../tags/tag50.xml"/><Relationship Id="rId7" Type="http://schemas.openxmlformats.org/officeDocument/2006/relationships/image" Target="../media/image4.png"/><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notesSlide" Target="../notesSlides/notesSlide15.xml"/><Relationship Id="rId5" Type="http://schemas.openxmlformats.org/officeDocument/2006/relationships/slideLayout" Target="../slideLayouts/slideLayout4.xml"/><Relationship Id="rId4" Type="http://schemas.openxmlformats.org/officeDocument/2006/relationships/tags" Target="../tags/tag51.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53.xml"/><Relationship Id="rId1" Type="http://schemas.openxmlformats.org/officeDocument/2006/relationships/tags" Target="../tags/tag52.xml"/><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notesSlide" Target="../notesSlides/notesSlide17.xml"/><Relationship Id="rId4"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tags" Target="../tags/tag59.xml"/><Relationship Id="rId7" Type="http://schemas.openxmlformats.org/officeDocument/2006/relationships/image" Target="../media/image4.png"/><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notesSlide" Target="../notesSlides/notesSlide18.xml"/><Relationship Id="rId5" Type="http://schemas.openxmlformats.org/officeDocument/2006/relationships/slideLayout" Target="../slideLayouts/slideLayout4.xml"/><Relationship Id="rId4" Type="http://schemas.openxmlformats.org/officeDocument/2006/relationships/tags" Target="../tags/tag60.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9.xml"/><Relationship Id="rId3" Type="http://schemas.openxmlformats.org/officeDocument/2006/relationships/tags" Target="../tags/tag63.xml"/><Relationship Id="rId7" Type="http://schemas.openxmlformats.org/officeDocument/2006/relationships/slideLayout" Target="../slideLayouts/slideLayout4.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tags" Target="../tags/tag66.xml"/><Relationship Id="rId11" Type="http://schemas.openxmlformats.org/officeDocument/2006/relationships/image" Target="../media/image8.png"/><Relationship Id="rId5" Type="http://schemas.openxmlformats.org/officeDocument/2006/relationships/tags" Target="../tags/tag65.xml"/><Relationship Id="rId10" Type="http://schemas.openxmlformats.org/officeDocument/2006/relationships/image" Target="../media/image7.png"/><Relationship Id="rId4" Type="http://schemas.openxmlformats.org/officeDocument/2006/relationships/tags" Target="../tags/tag64.xml"/><Relationship Id="rId9"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tags" Target="../tags/tag67.xml"/><Relationship Id="rId5" Type="http://schemas.openxmlformats.org/officeDocument/2006/relationships/notesSlide" Target="../notesSlides/notesSlide20.xml"/><Relationship Id="rId4"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image" Target="../media/image9.png"/><Relationship Id="rId5" Type="http://schemas.openxmlformats.org/officeDocument/2006/relationships/notesSlide" Target="../notesSlides/notesSlide21.xml"/><Relationship Id="rId4"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hyperlink" Target="https://reseau-urls.quebec/outils/subvention/" TargetMode="External"/><Relationship Id="rId5" Type="http://schemas.openxmlformats.org/officeDocument/2006/relationships/notesSlide" Target="../notesSlides/notesSlide22.xml"/><Relationship Id="rId4"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tags" Target="../tags/tag76.xml"/><Relationship Id="rId5" Type="http://schemas.openxmlformats.org/officeDocument/2006/relationships/notesSlide" Target="../notesSlides/notesSlide23.xml"/><Relationship Id="rId4"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tags" Target="../tags/tag79.xml"/><Relationship Id="rId5" Type="http://schemas.openxmlformats.org/officeDocument/2006/relationships/notesSlide" Target="../notesSlides/notesSlide24.xml"/><Relationship Id="rId4"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 Id="rId5" Type="http://schemas.openxmlformats.org/officeDocument/2006/relationships/notesSlide" Target="../notesSlides/notesSlide25.xml"/><Relationship Id="rId4"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ags" Target="../tags/tag85.xml"/><Relationship Id="rId5" Type="http://schemas.openxmlformats.org/officeDocument/2006/relationships/notesSlide" Target="../notesSlides/notesSlide26.xml"/><Relationship Id="rId4"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tags" Target="../tags/tag90.xml"/><Relationship Id="rId7" Type="http://schemas.openxmlformats.org/officeDocument/2006/relationships/image" Target="../media/image10.png"/><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notesSlide" Target="../notesSlides/notesSlide27.xml"/><Relationship Id="rId5" Type="http://schemas.openxmlformats.org/officeDocument/2006/relationships/slideLayout" Target="../slideLayouts/slideLayout4.xml"/><Relationship Id="rId4" Type="http://schemas.openxmlformats.org/officeDocument/2006/relationships/tags" Target="../tags/tag91.xml"/></Relationships>
</file>

<file path=ppt/slides/_rels/slide29.xml.rels><?xml version="1.0" encoding="UTF-8" standalone="yes"?>
<Relationships xmlns="http://schemas.openxmlformats.org/package/2006/relationships"><Relationship Id="rId3" Type="http://schemas.openxmlformats.org/officeDocument/2006/relationships/tags" Target="../tags/tag94.xml"/><Relationship Id="rId7" Type="http://schemas.openxmlformats.org/officeDocument/2006/relationships/image" Target="../media/image4.png"/><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notesSlide" Target="../notesSlides/notesSlide28.xml"/><Relationship Id="rId5" Type="http://schemas.openxmlformats.org/officeDocument/2006/relationships/slideLayout" Target="../slideLayouts/slideLayout4.xml"/><Relationship Id="rId4" Type="http://schemas.openxmlformats.org/officeDocument/2006/relationships/tags" Target="../tags/tag95.xml"/></Relationships>
</file>

<file path=ppt/slides/_rels/slide30.xml.rels><?xml version="1.0" encoding="UTF-8" standalone="yes"?>
<Relationships xmlns="http://schemas.openxmlformats.org/package/2006/relationships"><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tags" Target="../tags/tag96.xml"/><Relationship Id="rId5" Type="http://schemas.openxmlformats.org/officeDocument/2006/relationships/notesSlide" Target="../notesSlides/notesSlide29.xml"/><Relationship Id="rId4"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101.xml"/><Relationship Id="rId7" Type="http://schemas.openxmlformats.org/officeDocument/2006/relationships/notesSlide" Target="../notesSlides/notesSlide30.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slideLayout" Target="../slideLayouts/slideLayout4.xml"/><Relationship Id="rId5" Type="http://schemas.openxmlformats.org/officeDocument/2006/relationships/tags" Target="../tags/tag103.xml"/><Relationship Id="rId4" Type="http://schemas.openxmlformats.org/officeDocument/2006/relationships/tags" Target="../tags/tag102.xml"/><Relationship Id="rId9" Type="http://schemas.openxmlformats.org/officeDocument/2006/relationships/hyperlink" Target="https://trpocb.org/wp-content/uploads/1998/09/ProjetNOVAFascicule2.pdf" TargetMode="Externa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05.xml"/><Relationship Id="rId1" Type="http://schemas.openxmlformats.org/officeDocument/2006/relationships/tags" Target="../tags/tag104.xml"/><Relationship Id="rId5" Type="http://schemas.openxmlformats.org/officeDocument/2006/relationships/image" Target="../media/image12.png"/><Relationship Id="rId4"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3" Type="http://schemas.openxmlformats.org/officeDocument/2006/relationships/tags" Target="../tags/tag108.xml"/><Relationship Id="rId2" Type="http://schemas.openxmlformats.org/officeDocument/2006/relationships/tags" Target="../tags/tag107.xml"/><Relationship Id="rId1" Type="http://schemas.openxmlformats.org/officeDocument/2006/relationships/tags" Target="../tags/tag106.xml"/><Relationship Id="rId5" Type="http://schemas.openxmlformats.org/officeDocument/2006/relationships/notesSlide" Target="../notesSlides/notesSlide32.xml"/><Relationship Id="rId4"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tags" Target="../tags/tag111.xml"/><Relationship Id="rId7" Type="http://schemas.openxmlformats.org/officeDocument/2006/relationships/image" Target="../media/image4.png"/><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notesSlide" Target="../notesSlides/notesSlide33.xml"/><Relationship Id="rId5" Type="http://schemas.openxmlformats.org/officeDocument/2006/relationships/slideLayout" Target="../slideLayouts/slideLayout4.xml"/><Relationship Id="rId4" Type="http://schemas.openxmlformats.org/officeDocument/2006/relationships/tags" Target="../tags/tag112.xml"/></Relationships>
</file>

<file path=ppt/slides/_rels/slide35.xml.rels><?xml version="1.0" encoding="UTF-8" standalone="yes"?>
<Relationships xmlns="http://schemas.openxmlformats.org/package/2006/relationships"><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 Id="rId5" Type="http://schemas.openxmlformats.org/officeDocument/2006/relationships/notesSlide" Target="../notesSlides/notesSlide34.xml"/><Relationship Id="rId4"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tags" Target="../tags/tag116.xml"/><Relationship Id="rId5" Type="http://schemas.openxmlformats.org/officeDocument/2006/relationships/notesSlide" Target="../notesSlides/notesSlide35.xml"/><Relationship Id="rId4"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tags" Target="../tags/tag121.xml"/><Relationship Id="rId2" Type="http://schemas.openxmlformats.org/officeDocument/2006/relationships/tags" Target="../tags/tag120.xml"/><Relationship Id="rId1" Type="http://schemas.openxmlformats.org/officeDocument/2006/relationships/tags" Target="../tags/tag119.xml"/><Relationship Id="rId6" Type="http://schemas.openxmlformats.org/officeDocument/2006/relationships/image" Target="../media/image13.png"/><Relationship Id="rId5" Type="http://schemas.openxmlformats.org/officeDocument/2006/relationships/notesSlide" Target="../notesSlides/notesSlide36.xml"/><Relationship Id="rId4"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tags" Target="../tags/tag124.xml"/><Relationship Id="rId2" Type="http://schemas.openxmlformats.org/officeDocument/2006/relationships/tags" Target="../tags/tag123.xml"/><Relationship Id="rId1" Type="http://schemas.openxmlformats.org/officeDocument/2006/relationships/tags" Target="../tags/tag122.xml"/><Relationship Id="rId5" Type="http://schemas.openxmlformats.org/officeDocument/2006/relationships/notesSlide" Target="../notesSlides/notesSlide37.xml"/><Relationship Id="rId4"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tags" Target="../tags/tag127.xml"/><Relationship Id="rId2" Type="http://schemas.openxmlformats.org/officeDocument/2006/relationships/tags" Target="../tags/tag126.xml"/><Relationship Id="rId1" Type="http://schemas.openxmlformats.org/officeDocument/2006/relationships/tags" Target="../tags/tag125.xml"/><Relationship Id="rId5" Type="http://schemas.openxmlformats.org/officeDocument/2006/relationships/notesSlide" Target="../notesSlides/notesSlide38.xml"/><Relationship Id="rId4"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tags" Target="../tags/tag130.xml"/><Relationship Id="rId7" Type="http://schemas.openxmlformats.org/officeDocument/2006/relationships/image" Target="../media/image14.png"/><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notesSlide" Target="../notesSlides/notesSlide39.xml"/><Relationship Id="rId5" Type="http://schemas.openxmlformats.org/officeDocument/2006/relationships/slideLayout" Target="../slideLayouts/slideLayout4.xml"/><Relationship Id="rId4" Type="http://schemas.openxmlformats.org/officeDocument/2006/relationships/tags" Target="../tags/tag131.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33.xml"/><Relationship Id="rId1" Type="http://schemas.openxmlformats.org/officeDocument/2006/relationships/tags" Target="../tags/tag132.xml"/><Relationship Id="rId6" Type="http://schemas.openxmlformats.org/officeDocument/2006/relationships/hyperlink" Target="https://frankagence.com/plan-de-communication-exemple/" TargetMode="External"/><Relationship Id="rId5" Type="http://schemas.openxmlformats.org/officeDocument/2006/relationships/hyperlink" Target="https://www.centrestpierre.org/app/uploads/2024/06/CSP_DOC_Concevoir_son_plan_vo.pdf" TargetMode="External"/><Relationship Id="rId4" Type="http://schemas.openxmlformats.org/officeDocument/2006/relationships/notesSlide" Target="../notesSlides/notesSlide40.xml"/></Relationships>
</file>

<file path=ppt/slides/_rels/slide42.xml.rels><?xml version="1.0" encoding="UTF-8" standalone="yes"?>
<Relationships xmlns="http://schemas.openxmlformats.org/package/2006/relationships"><Relationship Id="rId3" Type="http://schemas.openxmlformats.org/officeDocument/2006/relationships/tags" Target="../tags/tag136.xml"/><Relationship Id="rId2" Type="http://schemas.openxmlformats.org/officeDocument/2006/relationships/tags" Target="../tags/tag135.xml"/><Relationship Id="rId1" Type="http://schemas.openxmlformats.org/officeDocument/2006/relationships/tags" Target="../tags/tag134.xml"/><Relationship Id="rId5" Type="http://schemas.openxmlformats.org/officeDocument/2006/relationships/notesSlide" Target="../notesSlides/notesSlide41.xml"/><Relationship Id="rId4"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38.xml"/><Relationship Id="rId1" Type="http://schemas.openxmlformats.org/officeDocument/2006/relationships/tags" Target="../tags/tag137.xml"/><Relationship Id="rId5" Type="http://schemas.openxmlformats.org/officeDocument/2006/relationships/image" Target="../media/image15.png"/><Relationship Id="rId4" Type="http://schemas.openxmlformats.org/officeDocument/2006/relationships/notesSlide" Target="../notesSlides/notesSlide42.xml"/></Relationships>
</file>

<file path=ppt/slides/_rels/slide44.xml.rels><?xml version="1.0" encoding="UTF-8" standalone="yes"?>
<Relationships xmlns="http://schemas.openxmlformats.org/package/2006/relationships"><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image" Target="../media/image16.emf"/><Relationship Id="rId5" Type="http://schemas.openxmlformats.org/officeDocument/2006/relationships/notesSlide" Target="../notesSlides/notesSlide43.xml"/><Relationship Id="rId4"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144.xml"/><Relationship Id="rId7" Type="http://schemas.openxmlformats.org/officeDocument/2006/relationships/image" Target="../media/image17.png"/><Relationship Id="rId2" Type="http://schemas.openxmlformats.org/officeDocument/2006/relationships/tags" Target="../tags/tag143.xml"/><Relationship Id="rId1" Type="http://schemas.openxmlformats.org/officeDocument/2006/relationships/tags" Target="../tags/tag142.xml"/><Relationship Id="rId6" Type="http://schemas.openxmlformats.org/officeDocument/2006/relationships/notesSlide" Target="../notesSlides/notesSlide44.xml"/><Relationship Id="rId5" Type="http://schemas.openxmlformats.org/officeDocument/2006/relationships/slideLayout" Target="../slideLayouts/slideLayout4.xml"/><Relationship Id="rId4" Type="http://schemas.openxmlformats.org/officeDocument/2006/relationships/tags" Target="../tags/tag145.xml"/><Relationship Id="rId9" Type="http://schemas.openxmlformats.org/officeDocument/2006/relationships/image" Target="../media/image19.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47.xml"/><Relationship Id="rId1" Type="http://schemas.openxmlformats.org/officeDocument/2006/relationships/tags" Target="../tags/tag146.xml"/><Relationship Id="rId5" Type="http://schemas.openxmlformats.org/officeDocument/2006/relationships/image" Target="../media/image20.png"/><Relationship Id="rId4" Type="http://schemas.openxmlformats.org/officeDocument/2006/relationships/notesSlide" Target="../notesSlides/notesSlide45.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xml"/><Relationship Id="rId1" Type="http://schemas.openxmlformats.org/officeDocument/2006/relationships/tags" Target="../tags/tag1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custDataLst>
              <p:tags r:id="rId1"/>
            </p:custDataLst>
          </p:nvPr>
        </p:nvSpPr>
        <p:spPr/>
        <p:txBody>
          <a:bodyPr>
            <a:normAutofit/>
          </a:bodyPr>
          <a:lstStyle/>
          <a:p>
            <a:endParaRPr lang="fr-CA" sz="3600" dirty="0">
              <a:latin typeface="+mj-lt"/>
            </a:endParaRPr>
          </a:p>
          <a:p>
            <a:endParaRPr lang="fr-CA" dirty="0"/>
          </a:p>
        </p:txBody>
      </p:sp>
      <p:sp>
        <p:nvSpPr>
          <p:cNvPr id="5" name="ZoneTexte 4">
            <a:extLst>
              <a:ext uri="{FF2B5EF4-FFF2-40B4-BE49-F238E27FC236}">
                <a16:creationId xmlns:a16="http://schemas.microsoft.com/office/drawing/2014/main" id="{6E70AE85-60C9-E7D6-EF9C-5B85148543E9}"/>
              </a:ext>
            </a:extLst>
          </p:cNvPr>
          <p:cNvSpPr txBox="1"/>
          <p:nvPr>
            <p:custDataLst>
              <p:tags r:id="rId2"/>
            </p:custDataLst>
          </p:nvPr>
        </p:nvSpPr>
        <p:spPr>
          <a:xfrm>
            <a:off x="762000" y="6278672"/>
            <a:ext cx="7776864" cy="523220"/>
          </a:xfrm>
          <a:prstGeom prst="rect">
            <a:avLst/>
          </a:prstGeom>
          <a:noFill/>
        </p:spPr>
        <p:txBody>
          <a:bodyPr wrap="square" rtlCol="0">
            <a:spAutoFit/>
          </a:bodyPr>
          <a:lstStyle/>
          <a:p>
            <a:r>
              <a:rPr lang="fr-CA" sz="1400" dirty="0"/>
              <a:t>NB: toutes les illustrations de cette présentation sont libres de droit et issues du site </a:t>
            </a:r>
            <a:r>
              <a:rPr lang="fr-CA" sz="1400" dirty="0">
                <a:hlinkClick r:id="rId7"/>
              </a:rPr>
              <a:t>https://pixabay.com/fr/illustrations/</a:t>
            </a:r>
            <a:r>
              <a:rPr lang="fr-CA" sz="1400" dirty="0"/>
              <a:t> </a:t>
            </a:r>
          </a:p>
        </p:txBody>
      </p:sp>
      <p:sp>
        <p:nvSpPr>
          <p:cNvPr id="10" name="TextBox 19">
            <a:extLst>
              <a:ext uri="{FF2B5EF4-FFF2-40B4-BE49-F238E27FC236}">
                <a16:creationId xmlns:a16="http://schemas.microsoft.com/office/drawing/2014/main" id="{80CCA6F2-4673-20A1-2515-E3EADBA9C64A}"/>
              </a:ext>
            </a:extLst>
          </p:cNvPr>
          <p:cNvSpPr txBox="1"/>
          <p:nvPr/>
        </p:nvSpPr>
        <p:spPr>
          <a:xfrm>
            <a:off x="11430000" y="-144661"/>
            <a:ext cx="3429000" cy="3573661"/>
          </a:xfrm>
          <a:prstGeom prst="rect">
            <a:avLst/>
          </a:prstGeom>
        </p:spPr>
        <p:txBody>
          <a:bodyPr lIns="50800" tIns="50800" rIns="50800" bIns="50800" rtlCol="0" anchor="ctr"/>
          <a:lstStyle/>
          <a:p>
            <a:pPr algn="ctr">
              <a:lnSpc>
                <a:spcPts val="2659"/>
              </a:lnSpc>
            </a:pPr>
            <a:endParaRPr/>
          </a:p>
        </p:txBody>
      </p:sp>
      <p:sp>
        <p:nvSpPr>
          <p:cNvPr id="11" name="Titre 1">
            <a:extLst>
              <a:ext uri="{FF2B5EF4-FFF2-40B4-BE49-F238E27FC236}">
                <a16:creationId xmlns:a16="http://schemas.microsoft.com/office/drawing/2014/main" id="{6D1D1A69-E8EB-8355-1CBA-638B044C3784}"/>
              </a:ext>
            </a:extLst>
          </p:cNvPr>
          <p:cNvSpPr>
            <a:spLocks noGrp="1"/>
          </p:cNvSpPr>
          <p:nvPr>
            <p:ph type="ctrTitle"/>
            <p:custDataLst>
              <p:tags r:id="rId3"/>
            </p:custDataLst>
          </p:nvPr>
        </p:nvSpPr>
        <p:spPr>
          <a:xfrm>
            <a:off x="179512" y="908720"/>
            <a:ext cx="7543800" cy="1524000"/>
          </a:xfrm>
        </p:spPr>
        <p:txBody>
          <a:bodyPr>
            <a:normAutofit fontScale="90000"/>
          </a:bodyPr>
          <a:lstStyle/>
          <a:p>
            <a:pPr algn="ctr"/>
            <a:r>
              <a:rPr lang="fr-CA" sz="9600" dirty="0">
                <a:solidFill>
                  <a:schemeClr val="bg1">
                    <a:lumMod val="95000"/>
                  </a:schemeClr>
                </a:solidFill>
              </a:rPr>
              <a:t>BOOT CAMP </a:t>
            </a:r>
            <a:br>
              <a:rPr lang="fr-CA" sz="6000" dirty="0">
                <a:solidFill>
                  <a:schemeClr val="bg1">
                    <a:lumMod val="95000"/>
                  </a:schemeClr>
                </a:solidFill>
              </a:rPr>
            </a:br>
            <a:r>
              <a:rPr lang="fr-CA" sz="4400" dirty="0">
                <a:solidFill>
                  <a:schemeClr val="bg1">
                    <a:lumMod val="95000"/>
                  </a:schemeClr>
                </a:solidFill>
              </a:rPr>
              <a:t>ORGANISATION COMMUNAUTAIRE</a:t>
            </a:r>
          </a:p>
        </p:txBody>
      </p:sp>
      <p:sp>
        <p:nvSpPr>
          <p:cNvPr id="12" name="ZoneTexte 11">
            <a:extLst>
              <a:ext uri="{FF2B5EF4-FFF2-40B4-BE49-F238E27FC236}">
                <a16:creationId xmlns:a16="http://schemas.microsoft.com/office/drawing/2014/main" id="{D7ECA4CD-F525-6D6F-0273-0BFCE69C7A26}"/>
              </a:ext>
            </a:extLst>
          </p:cNvPr>
          <p:cNvSpPr txBox="1"/>
          <p:nvPr>
            <p:custDataLst>
              <p:tags r:id="rId4"/>
            </p:custDataLst>
          </p:nvPr>
        </p:nvSpPr>
        <p:spPr>
          <a:xfrm>
            <a:off x="567036" y="3398138"/>
            <a:ext cx="7776864" cy="1815882"/>
          </a:xfrm>
          <a:prstGeom prst="rect">
            <a:avLst/>
          </a:prstGeom>
          <a:noFill/>
        </p:spPr>
        <p:txBody>
          <a:bodyPr wrap="square" rtlCol="0">
            <a:spAutoFit/>
          </a:bodyPr>
          <a:lstStyle/>
          <a:p>
            <a:r>
              <a:rPr lang="fr-CA" sz="2800" dirty="0"/>
              <a:t>Module 3:</a:t>
            </a:r>
          </a:p>
          <a:p>
            <a:pPr marL="457200" indent="-457200">
              <a:buFont typeface="Arial" panose="020B0604020202020204" pitchFamily="34" charset="0"/>
              <a:buChar char="•"/>
            </a:pPr>
            <a:r>
              <a:rPr lang="fr-CA" sz="2800" dirty="0"/>
              <a:t>Aspects financiers</a:t>
            </a:r>
          </a:p>
          <a:p>
            <a:pPr marL="457200" indent="-457200">
              <a:buFont typeface="Arial" panose="020B0604020202020204" pitchFamily="34" charset="0"/>
              <a:buChar char="•"/>
            </a:pPr>
            <a:r>
              <a:rPr lang="fr-CA" sz="2800" dirty="0"/>
              <a:t>Planification, évaluation et gestion de projets</a:t>
            </a:r>
          </a:p>
          <a:p>
            <a:pPr marL="457200" indent="-457200">
              <a:buFont typeface="Arial" panose="020B0604020202020204" pitchFamily="34" charset="0"/>
              <a:buChar char="•"/>
            </a:pPr>
            <a:r>
              <a:rPr lang="fr-CA" sz="2800" dirty="0"/>
              <a:t>Communication et technologies</a:t>
            </a:r>
          </a:p>
        </p:txBody>
      </p:sp>
    </p:spTree>
    <p:extLst>
      <p:ext uri="{BB962C8B-B14F-4D97-AF65-F5344CB8AC3E}">
        <p14:creationId xmlns:p14="http://schemas.microsoft.com/office/powerpoint/2010/main" val="1335749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3275856" y="142934"/>
            <a:ext cx="6336704" cy="360040"/>
          </a:xfrm>
        </p:spPr>
        <p:txBody>
          <a:bodyPr>
            <a:noAutofit/>
          </a:bodyPr>
          <a:lstStyle/>
          <a:p>
            <a:r>
              <a:rPr lang="fr-CA" sz="3200" dirty="0">
                <a:solidFill>
                  <a:schemeClr val="bg1"/>
                </a:solidFill>
              </a:rPr>
              <a:t>L’APPROCHE</a:t>
            </a:r>
          </a:p>
        </p:txBody>
      </p:sp>
      <p:pic>
        <p:nvPicPr>
          <p:cNvPr id="5" name="Image 4" descr="Une image contenant texte, Police, capture d’écran, logo&#10;&#10;Le contenu généré par l’IA peut être incorrect.">
            <a:extLst>
              <a:ext uri="{FF2B5EF4-FFF2-40B4-BE49-F238E27FC236}">
                <a16:creationId xmlns:a16="http://schemas.microsoft.com/office/drawing/2014/main" id="{A94B3EBD-23A6-A96F-3A1A-8CA79FF74ADB}"/>
              </a:ext>
            </a:extLst>
          </p:cNvPr>
          <p:cNvPicPr>
            <a:picLocks noChangeAspect="1"/>
          </p:cNvPicPr>
          <p:nvPr>
            <p:custDataLst>
              <p:tags r:id="rId2"/>
            </p:custDataLst>
          </p:nvPr>
        </p:nvPicPr>
        <p:blipFill>
          <a:blip r:embed="rId6"/>
          <a:stretch>
            <a:fillRect/>
          </a:stretch>
        </p:blipFill>
        <p:spPr>
          <a:xfrm>
            <a:off x="2805138" y="481667"/>
            <a:ext cx="3096344" cy="2147816"/>
          </a:xfrm>
          <a:prstGeom prst="rect">
            <a:avLst/>
          </a:prstGeom>
        </p:spPr>
      </p:pic>
      <p:pic>
        <p:nvPicPr>
          <p:cNvPr id="11" name="Image 10" descr="Une image contenant texte, capture d’écran, Police&#10;&#10;Le contenu généré par l’IA peut être incorrect.">
            <a:extLst>
              <a:ext uri="{FF2B5EF4-FFF2-40B4-BE49-F238E27FC236}">
                <a16:creationId xmlns:a16="http://schemas.microsoft.com/office/drawing/2014/main" id="{C1E1967C-3853-4E42-0690-EDA92764FA5A}"/>
              </a:ext>
            </a:extLst>
          </p:cNvPr>
          <p:cNvPicPr>
            <a:picLocks noChangeAspect="1"/>
          </p:cNvPicPr>
          <p:nvPr>
            <p:custDataLst>
              <p:tags r:id="rId3"/>
            </p:custDataLst>
          </p:nvPr>
        </p:nvPicPr>
        <p:blipFill>
          <a:blip r:embed="rId7"/>
          <a:stretch>
            <a:fillRect/>
          </a:stretch>
        </p:blipFill>
        <p:spPr>
          <a:xfrm>
            <a:off x="2862573" y="2564904"/>
            <a:ext cx="2981474" cy="3130548"/>
          </a:xfrm>
          <a:prstGeom prst="rect">
            <a:avLst/>
          </a:prstGeom>
        </p:spPr>
      </p:pic>
    </p:spTree>
    <p:extLst>
      <p:ext uri="{BB962C8B-B14F-4D97-AF65-F5344CB8AC3E}">
        <p14:creationId xmlns:p14="http://schemas.microsoft.com/office/powerpoint/2010/main" val="2677888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BRISE-GLACE</a:t>
            </a:r>
          </a:p>
        </p:txBody>
      </p:sp>
      <p:sp>
        <p:nvSpPr>
          <p:cNvPr id="3" name="Espace réservé du contenu 2"/>
          <p:cNvSpPr>
            <a:spLocks noGrp="1"/>
          </p:cNvSpPr>
          <p:nvPr>
            <p:ph idx="1"/>
            <p:custDataLst>
              <p:tags r:id="rId2"/>
            </p:custDataLst>
          </p:nvPr>
        </p:nvSpPr>
        <p:spPr/>
        <p:txBody>
          <a:bodyPr>
            <a:normAutofit/>
          </a:bodyPr>
          <a:lstStyle/>
          <a:p>
            <a:r>
              <a:rPr lang="fr-CA" sz="3200" dirty="0"/>
              <a:t>Je dirais que je suis un OC plutôt silencieux ou proactif </a:t>
            </a:r>
          </a:p>
        </p:txBody>
      </p:sp>
    </p:spTree>
    <p:extLst>
      <p:ext uri="{BB962C8B-B14F-4D97-AF65-F5344CB8AC3E}">
        <p14:creationId xmlns:p14="http://schemas.microsoft.com/office/powerpoint/2010/main" val="1596105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custDataLst>
              <p:tags r:id="rId1"/>
            </p:custDataLst>
          </p:nvPr>
        </p:nvSpPr>
        <p:spPr>
          <a:xfrm>
            <a:off x="539552" y="1556792"/>
            <a:ext cx="6552728" cy="1008112"/>
          </a:xfrm>
        </p:spPr>
        <p:txBody>
          <a:bodyPr/>
          <a:lstStyle/>
          <a:p>
            <a:r>
              <a:rPr lang="fr-CA" dirty="0"/>
              <a:t>1. LES ASPECTS FINANCIERS</a:t>
            </a:r>
          </a:p>
        </p:txBody>
      </p:sp>
      <p:sp>
        <p:nvSpPr>
          <p:cNvPr id="3" name="Sous-titre 2"/>
          <p:cNvSpPr>
            <a:spLocks noGrp="1"/>
          </p:cNvSpPr>
          <p:nvPr>
            <p:ph type="subTitle" idx="1"/>
            <p:custDataLst>
              <p:tags r:id="rId2"/>
            </p:custDataLst>
          </p:nvPr>
        </p:nvSpPr>
        <p:spPr>
          <a:xfrm>
            <a:off x="762000" y="3429000"/>
            <a:ext cx="6858000" cy="2286000"/>
          </a:xfrm>
        </p:spPr>
        <p:txBody>
          <a:bodyPr>
            <a:normAutofit/>
          </a:bodyPr>
          <a:lstStyle/>
          <a:p>
            <a:r>
              <a:rPr lang="fr-CA" dirty="0"/>
              <a:t>Qu’en pensez-vous  ?</a:t>
            </a:r>
          </a:p>
          <a:p>
            <a:r>
              <a:rPr lang="fr-CA" dirty="0"/>
              <a:t>À quoi ça sert  ?</a:t>
            </a:r>
          </a:p>
        </p:txBody>
      </p:sp>
    </p:spTree>
    <p:extLst>
      <p:ext uri="{BB962C8B-B14F-4D97-AF65-F5344CB8AC3E}">
        <p14:creationId xmlns:p14="http://schemas.microsoft.com/office/powerpoint/2010/main" val="36204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1. Les aspects financiers</a:t>
            </a:r>
          </a:p>
        </p:txBody>
      </p:sp>
      <p:sp>
        <p:nvSpPr>
          <p:cNvPr id="4" name="Espace réservé du contenu 2"/>
          <p:cNvSpPr txBox="1">
            <a:spLocks/>
          </p:cNvSpPr>
          <p:nvPr>
            <p:custDataLst>
              <p:tags r:id="rId2"/>
            </p:custDataLst>
          </p:nvPr>
        </p:nvSpPr>
        <p:spPr>
          <a:xfrm>
            <a:off x="827584" y="1124744"/>
            <a:ext cx="7543800" cy="4896544"/>
          </a:xfrm>
          <a:prstGeom prst="rect">
            <a:avLst/>
          </a:prstGeom>
        </p:spPr>
        <p:txBody>
          <a:bodyPr vert="horz" lIns="91440" tIns="45720" rIns="91440" bIns="45720" rtlCol="0" anchor="ctr" anchorCtr="0">
            <a:normAutofit fontScale="77500" lnSpcReduction="20000"/>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r>
              <a:rPr lang="fr-CA" sz="6600" dirty="0"/>
              <a:t>Sans être un expert, je peux: </a:t>
            </a:r>
            <a:endParaRPr lang="fr-CA" sz="4000" dirty="0"/>
          </a:p>
          <a:p>
            <a:r>
              <a:rPr lang="fr-CA" sz="4000" dirty="0"/>
              <a:t>Les états financiers, c’est un cumul: états des résultats, bilan, flux de trésorerie </a:t>
            </a:r>
            <a:endParaRPr lang="fr-CA" sz="4000" dirty="0">
              <a:highlight>
                <a:srgbClr val="FFFF00"/>
              </a:highlight>
            </a:endParaRPr>
          </a:p>
          <a:p>
            <a:pPr lvl="1"/>
            <a:r>
              <a:rPr lang="fr-CA" sz="3600" dirty="0"/>
              <a:t>Versus un état de compte? </a:t>
            </a:r>
          </a:p>
          <a:p>
            <a:pPr lvl="1"/>
            <a:r>
              <a:rPr lang="fr-CA" sz="3600" dirty="0"/>
              <a:t>Versus des prévisions financières ?</a:t>
            </a:r>
          </a:p>
          <a:p>
            <a:pPr marL="0" indent="0">
              <a:buNone/>
            </a:pPr>
            <a:endParaRPr lang="fr-CA" sz="4000" dirty="0"/>
          </a:p>
          <a:p>
            <a:pPr marL="0" indent="0">
              <a:buNone/>
            </a:pPr>
            <a:r>
              <a:rPr lang="fr-CA" sz="4000" dirty="0"/>
              <a:t>Comment lit-on ces documents sans être un expert?</a:t>
            </a:r>
          </a:p>
          <a:p>
            <a:endParaRPr lang="fr-CA" sz="4000" dirty="0"/>
          </a:p>
        </p:txBody>
      </p:sp>
    </p:spTree>
    <p:extLst>
      <p:ext uri="{BB962C8B-B14F-4D97-AF65-F5344CB8AC3E}">
        <p14:creationId xmlns:p14="http://schemas.microsoft.com/office/powerpoint/2010/main" val="3837794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78644BE-D45C-751A-C9D0-567462B20770}"/>
              </a:ext>
            </a:extLst>
          </p:cNvPr>
          <p:cNvSpPr/>
          <p:nvPr>
            <p:custDataLst>
              <p:tags r:id="rId1"/>
            </p:custDataLst>
          </p:nvPr>
        </p:nvSpPr>
        <p:spPr>
          <a:xfrm>
            <a:off x="3132138" y="115888"/>
            <a:ext cx="5327650" cy="66262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2" name="Titre 1">
            <a:extLst>
              <a:ext uri="{FF2B5EF4-FFF2-40B4-BE49-F238E27FC236}">
                <a16:creationId xmlns:a16="http://schemas.microsoft.com/office/drawing/2014/main" id="{0DF62052-51A3-1517-AD3F-28C7DC9E7415}"/>
              </a:ext>
            </a:extLst>
          </p:cNvPr>
          <p:cNvSpPr>
            <a:spLocks noGrp="1"/>
          </p:cNvSpPr>
          <p:nvPr>
            <p:ph type="title"/>
            <p:custDataLst>
              <p:tags r:id="rId2"/>
            </p:custDataLst>
          </p:nvPr>
        </p:nvSpPr>
        <p:spPr>
          <a:xfrm>
            <a:off x="468313" y="260350"/>
            <a:ext cx="8229600" cy="1143000"/>
          </a:xfrm>
        </p:spPr>
        <p:txBody>
          <a:bodyPr/>
          <a:lstStyle/>
          <a:p>
            <a:pPr algn="l">
              <a:defRPr/>
            </a:pPr>
            <a:r>
              <a:rPr lang="fr-CA" dirty="0"/>
              <a:t>Prévoir</a:t>
            </a:r>
          </a:p>
        </p:txBody>
      </p:sp>
      <p:graphicFrame>
        <p:nvGraphicFramePr>
          <p:cNvPr id="15" name="Espace réservé du contenu 14">
            <a:extLst>
              <a:ext uri="{FF2B5EF4-FFF2-40B4-BE49-F238E27FC236}">
                <a16:creationId xmlns:a16="http://schemas.microsoft.com/office/drawing/2014/main" id="{CAAB6EDA-ED77-D28E-708B-EE184078B75D}"/>
              </a:ext>
            </a:extLst>
          </p:cNvPr>
          <p:cNvGraphicFramePr>
            <a:graphicFrameLocks noGrp="1"/>
          </p:cNvGraphicFramePr>
          <p:nvPr>
            <p:ph idx="1"/>
            <p:custDataLst>
              <p:tags r:id="rId3"/>
            </p:custDataLst>
          </p:nvPr>
        </p:nvGraphicFramePr>
        <p:xfrm>
          <a:off x="3257550" y="225425"/>
          <a:ext cx="5076825" cy="6488113"/>
        </p:xfrm>
        <a:graphic>
          <a:graphicData uri="http://schemas.openxmlformats.org/drawingml/2006/table">
            <a:tbl>
              <a:tblPr firstRow="1" firstCol="1" bandRow="1"/>
              <a:tblGrid>
                <a:gridCol w="3628654">
                  <a:extLst>
                    <a:ext uri="{9D8B030D-6E8A-4147-A177-3AD203B41FA5}">
                      <a16:colId xmlns:a16="http://schemas.microsoft.com/office/drawing/2014/main" val="20000"/>
                    </a:ext>
                  </a:extLst>
                </a:gridCol>
                <a:gridCol w="1448171">
                  <a:extLst>
                    <a:ext uri="{9D8B030D-6E8A-4147-A177-3AD203B41FA5}">
                      <a16:colId xmlns:a16="http://schemas.microsoft.com/office/drawing/2014/main" val="20001"/>
                    </a:ext>
                  </a:extLst>
                </a:gridCol>
              </a:tblGrid>
              <a:tr h="262343">
                <a:tc>
                  <a:txBody>
                    <a:bodyPr/>
                    <a:lstStyle/>
                    <a:p>
                      <a:pPr>
                        <a:lnSpc>
                          <a:spcPct val="115000"/>
                        </a:lnSpc>
                        <a:spcAft>
                          <a:spcPts val="0"/>
                        </a:spcAft>
                      </a:pPr>
                      <a:r>
                        <a:rPr lang="fr-CA" sz="1300" b="1" dirty="0">
                          <a:solidFill>
                            <a:schemeClr val="bg2"/>
                          </a:solidFill>
                          <a:effectLst/>
                          <a:latin typeface="Arial"/>
                          <a:ea typeface="Times New Roman"/>
                          <a:cs typeface="Times New Roman"/>
                        </a:rPr>
                        <a:t>REVENUS</a:t>
                      </a:r>
                      <a:endParaRPr lang="fr-CA" sz="13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a:solidFill>
                            <a:schemeClr val="bg2"/>
                          </a:solidFill>
                          <a:effectLst/>
                          <a:latin typeface="Arial"/>
                          <a:ea typeface="Times New Roman"/>
                          <a:cs typeface="Times New Roman"/>
                        </a:rPr>
                        <a:t> </a:t>
                      </a:r>
                      <a:endParaRPr lang="fr-CA" sz="7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33424">
                <a:tc>
                  <a:txBody>
                    <a:bodyPr/>
                    <a:lstStyle/>
                    <a:p>
                      <a:pPr>
                        <a:lnSpc>
                          <a:spcPct val="115000"/>
                        </a:lnSpc>
                        <a:spcAft>
                          <a:spcPts val="0"/>
                        </a:spcAft>
                      </a:pPr>
                      <a:r>
                        <a:rPr lang="fr-CA" sz="1300" dirty="0">
                          <a:solidFill>
                            <a:schemeClr val="bg2"/>
                          </a:solidFill>
                          <a:effectLst/>
                          <a:latin typeface="Arial"/>
                          <a:ea typeface="Times New Roman"/>
                          <a:cs typeface="Times New Roman"/>
                        </a:rPr>
                        <a:t> </a:t>
                      </a:r>
                      <a:endParaRPr lang="fr-CA" sz="13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700">
                          <a:solidFill>
                            <a:schemeClr val="bg2"/>
                          </a:solidFill>
                          <a:effectLst/>
                          <a:latin typeface="Arial"/>
                          <a:ea typeface="Times New Roman"/>
                          <a:cs typeface="Times New Roman"/>
                        </a:rPr>
                        <a:t> </a:t>
                      </a:r>
                      <a:endParaRPr lang="fr-CA" sz="7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1"/>
                  </a:ext>
                </a:extLst>
              </a:tr>
              <a:tr h="233424">
                <a:tc>
                  <a:txBody>
                    <a:bodyPr/>
                    <a:lstStyle/>
                    <a:p>
                      <a:pPr>
                        <a:lnSpc>
                          <a:spcPct val="115000"/>
                        </a:lnSpc>
                        <a:spcAft>
                          <a:spcPts val="0"/>
                        </a:spcAft>
                      </a:pPr>
                      <a:r>
                        <a:rPr lang="fr-CA" sz="1300" dirty="0">
                          <a:solidFill>
                            <a:schemeClr val="bg2"/>
                          </a:solidFill>
                          <a:effectLst/>
                          <a:latin typeface="Arial"/>
                          <a:ea typeface="Times New Roman"/>
                          <a:cs typeface="Times New Roman"/>
                        </a:rPr>
                        <a:t>Subvention principale</a:t>
                      </a:r>
                      <a:endParaRPr lang="fr-CA" sz="13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800">
                          <a:solidFill>
                            <a:schemeClr val="bg2"/>
                          </a:solidFill>
                          <a:effectLst/>
                          <a:latin typeface="Arial"/>
                          <a:ea typeface="Times New Roman"/>
                          <a:cs typeface="Times New Roman"/>
                        </a:rPr>
                        <a:t> </a:t>
                      </a:r>
                      <a:endParaRPr lang="fr-CA" sz="7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33424">
                <a:tc>
                  <a:txBody>
                    <a:bodyPr/>
                    <a:lstStyle/>
                    <a:p>
                      <a:pPr>
                        <a:lnSpc>
                          <a:spcPct val="115000"/>
                        </a:lnSpc>
                        <a:spcAft>
                          <a:spcPts val="0"/>
                        </a:spcAft>
                      </a:pPr>
                      <a:r>
                        <a:rPr lang="fr-CA" sz="1300" dirty="0">
                          <a:solidFill>
                            <a:schemeClr val="bg2"/>
                          </a:solidFill>
                          <a:effectLst/>
                          <a:latin typeface="Arial"/>
                          <a:ea typeface="Times New Roman"/>
                          <a:cs typeface="Times New Roman"/>
                        </a:rPr>
                        <a:t>Projets</a:t>
                      </a:r>
                      <a:endParaRPr lang="fr-CA" sz="13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800">
                          <a:solidFill>
                            <a:schemeClr val="bg2"/>
                          </a:solidFill>
                          <a:effectLst/>
                          <a:latin typeface="Arial"/>
                          <a:ea typeface="Times New Roman"/>
                          <a:cs typeface="Times New Roman"/>
                        </a:rPr>
                        <a:t> </a:t>
                      </a:r>
                      <a:endParaRPr lang="fr-CA" sz="7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33424">
                <a:tc>
                  <a:txBody>
                    <a:bodyPr/>
                    <a:lstStyle/>
                    <a:p>
                      <a:pPr>
                        <a:lnSpc>
                          <a:spcPct val="115000"/>
                        </a:lnSpc>
                        <a:spcAft>
                          <a:spcPts val="0"/>
                        </a:spcAft>
                      </a:pPr>
                      <a:r>
                        <a:rPr lang="fr-CA" sz="1300" dirty="0">
                          <a:solidFill>
                            <a:schemeClr val="bg2"/>
                          </a:solidFill>
                          <a:effectLst/>
                          <a:latin typeface="Arial"/>
                          <a:ea typeface="Times New Roman"/>
                          <a:cs typeface="Times New Roman"/>
                        </a:rPr>
                        <a:t>Dons</a:t>
                      </a:r>
                      <a:endParaRPr lang="fr-CA" sz="13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800">
                          <a:solidFill>
                            <a:schemeClr val="bg2"/>
                          </a:solidFill>
                          <a:effectLst/>
                          <a:latin typeface="Arial"/>
                          <a:ea typeface="Times New Roman"/>
                          <a:cs typeface="Times New Roman"/>
                        </a:rPr>
                        <a:t> </a:t>
                      </a:r>
                      <a:endParaRPr lang="fr-CA" sz="7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33424">
                <a:tc>
                  <a:txBody>
                    <a:bodyPr/>
                    <a:lstStyle/>
                    <a:p>
                      <a:pPr>
                        <a:lnSpc>
                          <a:spcPct val="115000"/>
                        </a:lnSpc>
                        <a:spcAft>
                          <a:spcPts val="0"/>
                        </a:spcAft>
                      </a:pPr>
                      <a:r>
                        <a:rPr lang="fr-CA" sz="1300" dirty="0">
                          <a:solidFill>
                            <a:schemeClr val="bg2"/>
                          </a:solidFill>
                          <a:effectLst/>
                          <a:latin typeface="Arial"/>
                          <a:ea typeface="Times New Roman"/>
                          <a:cs typeface="Times New Roman"/>
                        </a:rPr>
                        <a:t>Cartes de membres</a:t>
                      </a:r>
                      <a:endParaRPr lang="fr-CA" sz="13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800">
                          <a:solidFill>
                            <a:schemeClr val="bg2"/>
                          </a:solidFill>
                          <a:effectLst/>
                          <a:latin typeface="Arial"/>
                          <a:ea typeface="Times New Roman"/>
                          <a:cs typeface="Times New Roman"/>
                        </a:rPr>
                        <a:t> </a:t>
                      </a:r>
                      <a:endParaRPr lang="fr-CA" sz="7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33424">
                <a:tc>
                  <a:txBody>
                    <a:bodyPr/>
                    <a:lstStyle/>
                    <a:p>
                      <a:pPr>
                        <a:lnSpc>
                          <a:spcPct val="115000"/>
                        </a:lnSpc>
                        <a:spcAft>
                          <a:spcPts val="0"/>
                        </a:spcAft>
                      </a:pPr>
                      <a:r>
                        <a:rPr lang="fr-CA" sz="1300" dirty="0">
                          <a:solidFill>
                            <a:schemeClr val="bg2"/>
                          </a:solidFill>
                          <a:effectLst/>
                          <a:latin typeface="Arial"/>
                          <a:ea typeface="Times New Roman"/>
                          <a:cs typeface="Times New Roman"/>
                        </a:rPr>
                        <a:t>Autres revenus</a:t>
                      </a:r>
                      <a:endParaRPr lang="fr-CA" sz="13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nSpc>
                          <a:spcPct val="115000"/>
                        </a:lnSpc>
                        <a:spcAft>
                          <a:spcPts val="0"/>
                        </a:spcAft>
                      </a:pPr>
                      <a:r>
                        <a:rPr lang="fr-CA" sz="800">
                          <a:solidFill>
                            <a:schemeClr val="bg2"/>
                          </a:solidFill>
                          <a:effectLst/>
                          <a:latin typeface="Arial"/>
                          <a:ea typeface="Times New Roman"/>
                          <a:cs typeface="Times New Roman"/>
                        </a:rPr>
                        <a:t> </a:t>
                      </a:r>
                      <a:endParaRPr lang="fr-CA" sz="7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33424">
                <a:tc>
                  <a:txBody>
                    <a:bodyPr/>
                    <a:lstStyle/>
                    <a:p>
                      <a:pPr>
                        <a:lnSpc>
                          <a:spcPct val="115000"/>
                        </a:lnSpc>
                        <a:spcAft>
                          <a:spcPts val="0"/>
                        </a:spcAft>
                      </a:pPr>
                      <a:r>
                        <a:rPr lang="fr-CA" sz="1300" b="1" dirty="0">
                          <a:solidFill>
                            <a:schemeClr val="bg2"/>
                          </a:solidFill>
                          <a:effectLst/>
                          <a:latin typeface="Arial"/>
                          <a:ea typeface="Times New Roman"/>
                          <a:cs typeface="Times New Roman"/>
                        </a:rPr>
                        <a:t>Total des revenus</a:t>
                      </a:r>
                      <a:endParaRPr lang="fr-CA" sz="1300" dirty="0">
                        <a:solidFill>
                          <a:schemeClr val="bg2"/>
                        </a:solidFill>
                        <a:effectLst/>
                        <a:latin typeface="Calibri"/>
                        <a:ea typeface="Calibri"/>
                        <a:cs typeface="Times New Roman"/>
                      </a:endParaRPr>
                    </a:p>
                  </a:txBody>
                  <a:tcPr marL="29874" marR="29874" marT="0" marB="0" anchor="b">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nSpc>
                          <a:spcPct val="115000"/>
                        </a:lnSpc>
                        <a:spcAft>
                          <a:spcPts val="0"/>
                        </a:spcAft>
                      </a:pPr>
                      <a:r>
                        <a:rPr lang="fr-CA" sz="900" b="1">
                          <a:solidFill>
                            <a:schemeClr val="bg2"/>
                          </a:solidFill>
                          <a:effectLst/>
                          <a:latin typeface="Arial"/>
                          <a:ea typeface="Times New Roman"/>
                          <a:cs typeface="Times New Roman"/>
                        </a:rPr>
                        <a:t> </a:t>
                      </a:r>
                      <a:endParaRPr lang="fr-CA" sz="7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33424">
                <a:tc>
                  <a:txBody>
                    <a:bodyPr/>
                    <a:lstStyle/>
                    <a:p>
                      <a:pPr>
                        <a:lnSpc>
                          <a:spcPct val="115000"/>
                        </a:lnSpc>
                        <a:spcAft>
                          <a:spcPts val="0"/>
                        </a:spcAft>
                      </a:pPr>
                      <a:r>
                        <a:rPr lang="fr-CA" sz="1300" dirty="0">
                          <a:solidFill>
                            <a:schemeClr val="bg2"/>
                          </a:solidFill>
                          <a:effectLst/>
                          <a:latin typeface="Arial"/>
                          <a:ea typeface="Times New Roman"/>
                          <a:cs typeface="Times New Roman"/>
                        </a:rPr>
                        <a:t> </a:t>
                      </a:r>
                      <a:endParaRPr lang="fr-CA" sz="13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700">
                          <a:solidFill>
                            <a:schemeClr val="bg2"/>
                          </a:solidFill>
                          <a:effectLst/>
                          <a:latin typeface="Arial"/>
                          <a:ea typeface="Times New Roman"/>
                          <a:cs typeface="Times New Roman"/>
                        </a:rPr>
                        <a:t> </a:t>
                      </a:r>
                      <a:endParaRPr lang="fr-CA" sz="7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33424">
                <a:tc>
                  <a:txBody>
                    <a:bodyPr/>
                    <a:lstStyle/>
                    <a:p>
                      <a:pPr>
                        <a:lnSpc>
                          <a:spcPct val="115000"/>
                        </a:lnSpc>
                        <a:spcAft>
                          <a:spcPts val="0"/>
                        </a:spcAft>
                      </a:pPr>
                      <a:r>
                        <a:rPr lang="fr-CA" sz="1300" b="1" dirty="0">
                          <a:solidFill>
                            <a:schemeClr val="bg2"/>
                          </a:solidFill>
                          <a:effectLst/>
                          <a:latin typeface="Arial"/>
                          <a:ea typeface="Times New Roman"/>
                          <a:cs typeface="Times New Roman"/>
                        </a:rPr>
                        <a:t>DÉPENSES</a:t>
                      </a:r>
                      <a:endParaRPr lang="fr-CA" sz="13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700" b="1">
                          <a:solidFill>
                            <a:schemeClr val="bg2"/>
                          </a:solidFill>
                          <a:effectLst/>
                          <a:latin typeface="Arial"/>
                          <a:ea typeface="Times New Roman"/>
                          <a:cs typeface="Times New Roman"/>
                        </a:rPr>
                        <a:t> </a:t>
                      </a:r>
                      <a:endParaRPr lang="fr-CA" sz="7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33424">
                <a:tc>
                  <a:txBody>
                    <a:bodyPr/>
                    <a:lstStyle/>
                    <a:p>
                      <a:pPr>
                        <a:lnSpc>
                          <a:spcPct val="115000"/>
                        </a:lnSpc>
                        <a:spcAft>
                          <a:spcPts val="0"/>
                        </a:spcAft>
                      </a:pPr>
                      <a:r>
                        <a:rPr lang="fr-CA" sz="1300" b="1" dirty="0">
                          <a:solidFill>
                            <a:schemeClr val="bg2"/>
                          </a:solidFill>
                          <a:effectLst/>
                          <a:latin typeface="Arial"/>
                          <a:ea typeface="Times New Roman"/>
                          <a:cs typeface="Times New Roman"/>
                        </a:rPr>
                        <a:t>Salaires</a:t>
                      </a:r>
                      <a:endParaRPr lang="fr-CA" sz="13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700" b="1">
                          <a:solidFill>
                            <a:schemeClr val="bg2"/>
                          </a:solidFill>
                          <a:effectLst/>
                          <a:latin typeface="Arial"/>
                          <a:ea typeface="Times New Roman"/>
                          <a:cs typeface="Times New Roman"/>
                        </a:rPr>
                        <a:t> </a:t>
                      </a:r>
                      <a:endParaRPr lang="fr-CA" sz="7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10"/>
                  </a:ext>
                </a:extLst>
              </a:tr>
              <a:tr h="233424">
                <a:tc>
                  <a:txBody>
                    <a:bodyPr/>
                    <a:lstStyle/>
                    <a:p>
                      <a:pPr>
                        <a:lnSpc>
                          <a:spcPct val="115000"/>
                        </a:lnSpc>
                        <a:spcAft>
                          <a:spcPts val="0"/>
                        </a:spcAft>
                      </a:pPr>
                      <a:r>
                        <a:rPr lang="fr-CA" sz="1300" dirty="0">
                          <a:solidFill>
                            <a:schemeClr val="bg2"/>
                          </a:solidFill>
                          <a:effectLst/>
                          <a:latin typeface="Arial"/>
                          <a:ea typeface="Times New Roman"/>
                          <a:cs typeface="Times New Roman"/>
                        </a:rPr>
                        <a:t>Salaire coordination</a:t>
                      </a:r>
                      <a:endParaRPr lang="fr-CA" sz="13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800">
                          <a:solidFill>
                            <a:schemeClr val="bg2"/>
                          </a:solidFill>
                          <a:effectLst/>
                          <a:latin typeface="Arial"/>
                          <a:ea typeface="Times New Roman"/>
                          <a:cs typeface="Times New Roman"/>
                        </a:rPr>
                        <a:t> </a:t>
                      </a:r>
                      <a:endParaRPr lang="fr-CA" sz="7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33424">
                <a:tc>
                  <a:txBody>
                    <a:bodyPr/>
                    <a:lstStyle/>
                    <a:p>
                      <a:pPr>
                        <a:lnSpc>
                          <a:spcPct val="115000"/>
                        </a:lnSpc>
                        <a:spcAft>
                          <a:spcPts val="0"/>
                        </a:spcAft>
                      </a:pPr>
                      <a:r>
                        <a:rPr lang="fr-CA" sz="1300" dirty="0">
                          <a:solidFill>
                            <a:schemeClr val="bg2"/>
                          </a:solidFill>
                          <a:effectLst/>
                          <a:latin typeface="Arial"/>
                          <a:ea typeface="Times New Roman"/>
                          <a:cs typeface="Times New Roman"/>
                        </a:rPr>
                        <a:t>Salaire autres employés</a:t>
                      </a:r>
                      <a:endParaRPr lang="fr-CA" sz="13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800">
                          <a:solidFill>
                            <a:schemeClr val="bg2"/>
                          </a:solidFill>
                          <a:effectLst/>
                          <a:latin typeface="Arial"/>
                          <a:ea typeface="Times New Roman"/>
                          <a:cs typeface="Times New Roman"/>
                        </a:rPr>
                        <a:t> </a:t>
                      </a:r>
                      <a:endParaRPr lang="fr-CA" sz="7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33424">
                <a:tc>
                  <a:txBody>
                    <a:bodyPr/>
                    <a:lstStyle/>
                    <a:p>
                      <a:pPr>
                        <a:lnSpc>
                          <a:spcPct val="115000"/>
                        </a:lnSpc>
                        <a:spcAft>
                          <a:spcPts val="0"/>
                        </a:spcAft>
                      </a:pPr>
                      <a:r>
                        <a:rPr lang="fr-CA" sz="1300" dirty="0">
                          <a:solidFill>
                            <a:schemeClr val="bg2"/>
                          </a:solidFill>
                          <a:effectLst/>
                          <a:latin typeface="Arial"/>
                          <a:ea typeface="Times New Roman"/>
                          <a:cs typeface="Times New Roman"/>
                        </a:rPr>
                        <a:t>Avantages sociaux</a:t>
                      </a:r>
                      <a:endParaRPr lang="fr-CA" sz="13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800">
                          <a:solidFill>
                            <a:schemeClr val="bg2"/>
                          </a:solidFill>
                          <a:effectLst/>
                          <a:latin typeface="Arial"/>
                          <a:ea typeface="Times New Roman"/>
                          <a:cs typeface="Times New Roman"/>
                        </a:rPr>
                        <a:t> </a:t>
                      </a:r>
                      <a:endParaRPr lang="fr-CA" sz="7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33424">
                <a:tc>
                  <a:txBody>
                    <a:bodyPr/>
                    <a:lstStyle/>
                    <a:p>
                      <a:pPr>
                        <a:lnSpc>
                          <a:spcPct val="115000"/>
                        </a:lnSpc>
                        <a:spcAft>
                          <a:spcPts val="0"/>
                        </a:spcAft>
                      </a:pPr>
                      <a:r>
                        <a:rPr lang="fr-CA" sz="1300" b="1">
                          <a:solidFill>
                            <a:schemeClr val="bg2"/>
                          </a:solidFill>
                          <a:effectLst/>
                          <a:latin typeface="Arial"/>
                          <a:ea typeface="Times New Roman"/>
                          <a:cs typeface="Times New Roman"/>
                        </a:rPr>
                        <a:t>Total des salaires</a:t>
                      </a:r>
                      <a:endParaRPr lang="fr-CA" sz="13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800" b="1">
                          <a:solidFill>
                            <a:schemeClr val="bg2"/>
                          </a:solidFill>
                          <a:effectLst/>
                          <a:latin typeface="Arial"/>
                          <a:ea typeface="Times New Roman"/>
                          <a:cs typeface="Times New Roman"/>
                        </a:rPr>
                        <a:t> </a:t>
                      </a:r>
                      <a:endParaRPr lang="fr-CA" sz="7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33424">
                <a:tc>
                  <a:txBody>
                    <a:bodyPr/>
                    <a:lstStyle/>
                    <a:p>
                      <a:pPr>
                        <a:lnSpc>
                          <a:spcPct val="115000"/>
                        </a:lnSpc>
                        <a:spcAft>
                          <a:spcPts val="0"/>
                        </a:spcAft>
                      </a:pPr>
                      <a:r>
                        <a:rPr lang="fr-CA" sz="1300" b="1" dirty="0">
                          <a:solidFill>
                            <a:schemeClr val="bg2"/>
                          </a:solidFill>
                          <a:effectLst/>
                          <a:latin typeface="Arial"/>
                          <a:ea typeface="Times New Roman"/>
                          <a:cs typeface="Times New Roman"/>
                        </a:rPr>
                        <a:t>Frais de fonctionnement</a:t>
                      </a:r>
                      <a:endParaRPr lang="fr-CA" sz="13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900" b="1">
                          <a:solidFill>
                            <a:schemeClr val="bg2"/>
                          </a:solidFill>
                          <a:effectLst/>
                          <a:latin typeface="Arial"/>
                          <a:ea typeface="Times New Roman"/>
                          <a:cs typeface="Times New Roman"/>
                        </a:rPr>
                        <a:t> </a:t>
                      </a:r>
                      <a:endParaRPr lang="fr-CA" sz="7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15"/>
                  </a:ext>
                </a:extLst>
              </a:tr>
              <a:tr h="233424">
                <a:tc>
                  <a:txBody>
                    <a:bodyPr/>
                    <a:lstStyle/>
                    <a:p>
                      <a:pPr>
                        <a:lnSpc>
                          <a:spcPct val="115000"/>
                        </a:lnSpc>
                        <a:spcAft>
                          <a:spcPts val="0"/>
                        </a:spcAft>
                      </a:pPr>
                      <a:r>
                        <a:rPr lang="fr-CA" sz="1300" dirty="0">
                          <a:solidFill>
                            <a:schemeClr val="bg2"/>
                          </a:solidFill>
                          <a:effectLst/>
                          <a:latin typeface="Arial"/>
                          <a:ea typeface="Times New Roman"/>
                          <a:cs typeface="Times New Roman"/>
                        </a:rPr>
                        <a:t>Loyer - bureaux</a:t>
                      </a:r>
                      <a:endParaRPr lang="fr-CA" sz="13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800">
                          <a:solidFill>
                            <a:schemeClr val="bg2"/>
                          </a:solidFill>
                          <a:effectLst/>
                          <a:latin typeface="Arial"/>
                          <a:ea typeface="Times New Roman"/>
                          <a:cs typeface="Times New Roman"/>
                        </a:rPr>
                        <a:t> </a:t>
                      </a:r>
                      <a:endParaRPr lang="fr-CA" sz="7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33424">
                <a:tc>
                  <a:txBody>
                    <a:bodyPr/>
                    <a:lstStyle/>
                    <a:p>
                      <a:pPr>
                        <a:lnSpc>
                          <a:spcPct val="115000"/>
                        </a:lnSpc>
                        <a:spcAft>
                          <a:spcPts val="0"/>
                        </a:spcAft>
                      </a:pPr>
                      <a:r>
                        <a:rPr lang="fr-CA" sz="1300" dirty="0">
                          <a:solidFill>
                            <a:schemeClr val="bg2"/>
                          </a:solidFill>
                          <a:effectLst/>
                          <a:latin typeface="Arial"/>
                          <a:ea typeface="Times New Roman"/>
                          <a:cs typeface="Times New Roman"/>
                        </a:rPr>
                        <a:t>Frais d'administration </a:t>
                      </a:r>
                      <a:endParaRPr lang="fr-CA" sz="13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800">
                          <a:solidFill>
                            <a:schemeClr val="bg2"/>
                          </a:solidFill>
                          <a:effectLst/>
                          <a:latin typeface="Arial"/>
                          <a:ea typeface="Times New Roman"/>
                          <a:cs typeface="Times New Roman"/>
                        </a:rPr>
                        <a:t> </a:t>
                      </a:r>
                      <a:endParaRPr lang="fr-CA" sz="7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233424">
                <a:tc>
                  <a:txBody>
                    <a:bodyPr/>
                    <a:lstStyle/>
                    <a:p>
                      <a:pPr>
                        <a:lnSpc>
                          <a:spcPct val="115000"/>
                        </a:lnSpc>
                        <a:spcAft>
                          <a:spcPts val="0"/>
                        </a:spcAft>
                      </a:pPr>
                      <a:r>
                        <a:rPr lang="fr-CA" sz="1300" dirty="0">
                          <a:solidFill>
                            <a:schemeClr val="bg2"/>
                          </a:solidFill>
                          <a:effectLst/>
                          <a:latin typeface="Arial"/>
                          <a:ea typeface="Times New Roman"/>
                          <a:cs typeface="Times New Roman"/>
                        </a:rPr>
                        <a:t>Frais de bureau</a:t>
                      </a:r>
                      <a:endParaRPr lang="fr-CA" sz="13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800">
                          <a:solidFill>
                            <a:schemeClr val="bg2"/>
                          </a:solidFill>
                          <a:effectLst/>
                          <a:latin typeface="Arial"/>
                          <a:ea typeface="Times New Roman"/>
                          <a:cs typeface="Times New Roman"/>
                        </a:rPr>
                        <a:t> </a:t>
                      </a:r>
                      <a:endParaRPr lang="fr-CA" sz="7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227836">
                <a:tc>
                  <a:txBody>
                    <a:bodyPr/>
                    <a:lstStyle/>
                    <a:p>
                      <a:pPr>
                        <a:lnSpc>
                          <a:spcPct val="115000"/>
                        </a:lnSpc>
                        <a:spcAft>
                          <a:spcPts val="0"/>
                        </a:spcAft>
                      </a:pPr>
                      <a:r>
                        <a:rPr lang="fr-CA" sz="1300" dirty="0">
                          <a:solidFill>
                            <a:schemeClr val="bg2"/>
                          </a:solidFill>
                          <a:effectLst/>
                          <a:latin typeface="Arial"/>
                          <a:ea typeface="Times New Roman"/>
                          <a:cs typeface="Times New Roman"/>
                        </a:rPr>
                        <a:t>Télécommunications</a:t>
                      </a:r>
                      <a:endParaRPr lang="fr-CA" sz="13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800">
                          <a:solidFill>
                            <a:schemeClr val="bg2"/>
                          </a:solidFill>
                          <a:effectLst/>
                          <a:latin typeface="Arial"/>
                          <a:ea typeface="Times New Roman"/>
                          <a:cs typeface="Times New Roman"/>
                        </a:rPr>
                        <a:t> </a:t>
                      </a:r>
                      <a:endParaRPr lang="fr-CA" sz="7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227836">
                <a:tc>
                  <a:txBody>
                    <a:bodyPr/>
                    <a:lstStyle/>
                    <a:p>
                      <a:pPr>
                        <a:lnSpc>
                          <a:spcPct val="115000"/>
                        </a:lnSpc>
                        <a:spcAft>
                          <a:spcPts val="0"/>
                        </a:spcAft>
                      </a:pPr>
                      <a:r>
                        <a:rPr lang="fr-CA" sz="1300" dirty="0">
                          <a:solidFill>
                            <a:schemeClr val="bg2"/>
                          </a:solidFill>
                          <a:effectLst/>
                          <a:latin typeface="Arial"/>
                          <a:ea typeface="Times New Roman"/>
                          <a:cs typeface="Times New Roman"/>
                        </a:rPr>
                        <a:t>Assurances administrateurs</a:t>
                      </a:r>
                      <a:endParaRPr lang="fr-CA" sz="13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800">
                          <a:solidFill>
                            <a:schemeClr val="bg2"/>
                          </a:solidFill>
                          <a:effectLst/>
                          <a:latin typeface="Arial"/>
                          <a:ea typeface="Times New Roman"/>
                          <a:cs typeface="Times New Roman"/>
                        </a:rPr>
                        <a:t> </a:t>
                      </a:r>
                      <a:endParaRPr lang="fr-CA" sz="7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227836">
                <a:tc>
                  <a:txBody>
                    <a:bodyPr/>
                    <a:lstStyle/>
                    <a:p>
                      <a:pPr>
                        <a:lnSpc>
                          <a:spcPct val="115000"/>
                        </a:lnSpc>
                        <a:spcAft>
                          <a:spcPts val="0"/>
                        </a:spcAft>
                      </a:pPr>
                      <a:r>
                        <a:rPr lang="fr-CA" sz="1300" dirty="0">
                          <a:solidFill>
                            <a:schemeClr val="bg2"/>
                          </a:solidFill>
                          <a:effectLst/>
                          <a:latin typeface="Arial"/>
                          <a:ea typeface="Times New Roman"/>
                          <a:cs typeface="Times New Roman"/>
                        </a:rPr>
                        <a:t>Honoraires professionnels</a:t>
                      </a:r>
                      <a:endParaRPr lang="fr-CA" sz="13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800">
                          <a:solidFill>
                            <a:schemeClr val="bg2"/>
                          </a:solidFill>
                          <a:effectLst/>
                          <a:latin typeface="Arial"/>
                          <a:ea typeface="Times New Roman"/>
                          <a:cs typeface="Times New Roman"/>
                        </a:rPr>
                        <a:t> </a:t>
                      </a:r>
                      <a:endParaRPr lang="fr-CA" sz="7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227836">
                <a:tc>
                  <a:txBody>
                    <a:bodyPr/>
                    <a:lstStyle/>
                    <a:p>
                      <a:pPr>
                        <a:lnSpc>
                          <a:spcPct val="115000"/>
                        </a:lnSpc>
                        <a:spcAft>
                          <a:spcPts val="0"/>
                        </a:spcAft>
                      </a:pPr>
                      <a:r>
                        <a:rPr lang="fr-CA" sz="1300" dirty="0">
                          <a:solidFill>
                            <a:schemeClr val="bg2"/>
                          </a:solidFill>
                          <a:effectLst/>
                          <a:latin typeface="Arial"/>
                          <a:ea typeface="Times New Roman"/>
                          <a:cs typeface="Times New Roman"/>
                        </a:rPr>
                        <a:t>Frais liés à la vie associative</a:t>
                      </a:r>
                      <a:endParaRPr lang="fr-CA" sz="13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800">
                          <a:solidFill>
                            <a:schemeClr val="bg2"/>
                          </a:solidFill>
                          <a:effectLst/>
                          <a:latin typeface="Arial"/>
                          <a:ea typeface="Times New Roman"/>
                          <a:cs typeface="Times New Roman"/>
                        </a:rPr>
                        <a:t> </a:t>
                      </a:r>
                      <a:endParaRPr lang="fr-CA" sz="7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227836">
                <a:tc>
                  <a:txBody>
                    <a:bodyPr/>
                    <a:lstStyle/>
                    <a:p>
                      <a:pPr>
                        <a:lnSpc>
                          <a:spcPct val="115000"/>
                        </a:lnSpc>
                        <a:spcAft>
                          <a:spcPts val="0"/>
                        </a:spcAft>
                      </a:pPr>
                      <a:r>
                        <a:rPr lang="fr-CA" sz="1300" dirty="0">
                          <a:solidFill>
                            <a:schemeClr val="bg2"/>
                          </a:solidFill>
                          <a:effectLst/>
                          <a:latin typeface="Arial"/>
                          <a:ea typeface="Times New Roman"/>
                          <a:cs typeface="Times New Roman"/>
                        </a:rPr>
                        <a:t>Frais de déplacement</a:t>
                      </a:r>
                      <a:endParaRPr lang="fr-CA" sz="13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800">
                          <a:solidFill>
                            <a:schemeClr val="bg2"/>
                          </a:solidFill>
                          <a:effectLst/>
                          <a:latin typeface="Arial"/>
                          <a:ea typeface="Times New Roman"/>
                          <a:cs typeface="Times New Roman"/>
                        </a:rPr>
                        <a:t> </a:t>
                      </a:r>
                      <a:endParaRPr lang="fr-CA" sz="7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227836">
                <a:tc>
                  <a:txBody>
                    <a:bodyPr/>
                    <a:lstStyle/>
                    <a:p>
                      <a:pPr>
                        <a:lnSpc>
                          <a:spcPct val="115000"/>
                        </a:lnSpc>
                        <a:spcAft>
                          <a:spcPts val="0"/>
                        </a:spcAft>
                      </a:pPr>
                      <a:r>
                        <a:rPr lang="fr-CA" sz="1300" dirty="0">
                          <a:solidFill>
                            <a:schemeClr val="bg2"/>
                          </a:solidFill>
                          <a:effectLst/>
                          <a:latin typeface="Arial"/>
                          <a:ea typeface="Times New Roman"/>
                          <a:cs typeface="Times New Roman"/>
                        </a:rPr>
                        <a:t>Frais d'activités</a:t>
                      </a:r>
                      <a:endParaRPr lang="fr-CA" sz="13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800">
                          <a:solidFill>
                            <a:schemeClr val="bg2"/>
                          </a:solidFill>
                          <a:effectLst/>
                          <a:latin typeface="Arial"/>
                          <a:ea typeface="Times New Roman"/>
                          <a:cs typeface="Times New Roman"/>
                        </a:rPr>
                        <a:t> </a:t>
                      </a:r>
                      <a:endParaRPr lang="fr-CA" sz="70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429286">
                <a:tc>
                  <a:txBody>
                    <a:bodyPr/>
                    <a:lstStyle/>
                    <a:p>
                      <a:pPr>
                        <a:lnSpc>
                          <a:spcPct val="115000"/>
                        </a:lnSpc>
                        <a:spcAft>
                          <a:spcPts val="0"/>
                        </a:spcAft>
                      </a:pPr>
                      <a:r>
                        <a:rPr lang="fr-CA" sz="1300" b="1" dirty="0">
                          <a:solidFill>
                            <a:schemeClr val="bg2"/>
                          </a:solidFill>
                          <a:effectLst/>
                          <a:latin typeface="Arial"/>
                          <a:ea typeface="Times New Roman"/>
                          <a:cs typeface="Times New Roman"/>
                        </a:rPr>
                        <a:t>Total des frais de fonctionnement</a:t>
                      </a:r>
                      <a:endParaRPr lang="fr-CA" sz="13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fr-CA" sz="7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227836">
                <a:tc>
                  <a:txBody>
                    <a:bodyPr/>
                    <a:lstStyle/>
                    <a:p>
                      <a:pPr>
                        <a:lnSpc>
                          <a:spcPct val="115000"/>
                        </a:lnSpc>
                        <a:spcAft>
                          <a:spcPts val="0"/>
                        </a:spcAft>
                      </a:pPr>
                      <a:r>
                        <a:rPr lang="fr-CA" sz="1300" b="1" dirty="0">
                          <a:solidFill>
                            <a:schemeClr val="bg2"/>
                          </a:solidFill>
                          <a:effectLst/>
                          <a:latin typeface="Arial"/>
                          <a:ea typeface="Times New Roman"/>
                          <a:cs typeface="Times New Roman"/>
                        </a:rPr>
                        <a:t>Total des dépenses</a:t>
                      </a:r>
                      <a:endParaRPr lang="fr-CA" sz="1300" dirty="0">
                        <a:solidFill>
                          <a:schemeClr val="bg2"/>
                        </a:solidFill>
                        <a:effectLst/>
                        <a:latin typeface="Calibri"/>
                        <a:ea typeface="Calibri"/>
                        <a:cs typeface="Times New Roman"/>
                      </a:endParaRPr>
                    </a:p>
                  </a:txBody>
                  <a:tcPr marL="29874" marR="29874" marT="0" marB="0" anchor="b">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nSpc>
                          <a:spcPct val="115000"/>
                        </a:lnSpc>
                        <a:spcAft>
                          <a:spcPts val="0"/>
                        </a:spcAft>
                      </a:pPr>
                      <a:r>
                        <a:rPr lang="fr-CA" sz="900" b="1" dirty="0">
                          <a:solidFill>
                            <a:schemeClr val="bg2"/>
                          </a:solidFill>
                          <a:effectLst/>
                          <a:latin typeface="Arial"/>
                          <a:ea typeface="Times New Roman"/>
                          <a:cs typeface="Times New Roman"/>
                        </a:rPr>
                        <a:t> </a:t>
                      </a:r>
                      <a:endParaRPr lang="fr-CA" sz="700" dirty="0">
                        <a:solidFill>
                          <a:schemeClr val="bg2"/>
                        </a:solidFill>
                        <a:effectLst/>
                        <a:latin typeface="Calibri"/>
                        <a:ea typeface="Calibri"/>
                        <a:cs typeface="Times New Roman"/>
                      </a:endParaRPr>
                    </a:p>
                  </a:txBody>
                  <a:tcPr marL="29874" marR="298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0026"/>
                  </a:ext>
                </a:extLst>
              </a:tr>
            </a:tbl>
          </a:graphicData>
        </a:graphic>
      </p:graphicFrame>
      <p:sp>
        <p:nvSpPr>
          <p:cNvPr id="5213" name="ZoneTexte 15">
            <a:extLst>
              <a:ext uri="{FF2B5EF4-FFF2-40B4-BE49-F238E27FC236}">
                <a16:creationId xmlns:a16="http://schemas.microsoft.com/office/drawing/2014/main" id="{AA0CC399-79DD-6CCE-8E34-FE041FE3E824}"/>
              </a:ext>
            </a:extLst>
          </p:cNvPr>
          <p:cNvSpPr txBox="1">
            <a:spLocks noChangeArrowheads="1"/>
          </p:cNvSpPr>
          <p:nvPr>
            <p:custDataLst>
              <p:tags r:id="rId4"/>
            </p:custDataLst>
          </p:nvPr>
        </p:nvSpPr>
        <p:spPr bwMode="auto">
          <a:xfrm>
            <a:off x="539750" y="1773238"/>
            <a:ext cx="21605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eaLnBrk="0" hangingPunct="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eaLnBrk="0" hangingPunct="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eaLnBrk="0" hangingPunct="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eaLnBrk="1" hangingPunct="1">
              <a:spcBef>
                <a:spcPct val="0"/>
              </a:spcBef>
              <a:buClrTx/>
              <a:buSzTx/>
              <a:buFontTx/>
              <a:buNone/>
            </a:pPr>
            <a:r>
              <a:rPr lang="fr-CA" altLang="fr-FR" sz="1800"/>
              <a:t>Exercice de prévisions budgétaires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D202CF-8639-F0F1-169C-65D657DD037F}"/>
              </a:ext>
            </a:extLst>
          </p:cNvPr>
          <p:cNvSpPr/>
          <p:nvPr>
            <p:custDataLst>
              <p:tags r:id="rId1"/>
            </p:custDataLst>
          </p:nvPr>
        </p:nvSpPr>
        <p:spPr>
          <a:xfrm>
            <a:off x="0" y="0"/>
            <a:ext cx="9144000" cy="681355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2" name="Titre 1">
            <a:extLst>
              <a:ext uri="{FF2B5EF4-FFF2-40B4-BE49-F238E27FC236}">
                <a16:creationId xmlns:a16="http://schemas.microsoft.com/office/drawing/2014/main" id="{943E10C6-2C8C-DECE-6248-6AF02953D833}"/>
              </a:ext>
            </a:extLst>
          </p:cNvPr>
          <p:cNvSpPr>
            <a:spLocks noGrp="1"/>
          </p:cNvSpPr>
          <p:nvPr>
            <p:ph type="title"/>
            <p:custDataLst>
              <p:tags r:id="rId2"/>
            </p:custDataLst>
          </p:nvPr>
        </p:nvSpPr>
        <p:spPr/>
        <p:txBody>
          <a:bodyPr>
            <a:normAutofit fontScale="90000"/>
          </a:bodyPr>
          <a:lstStyle/>
          <a:p>
            <a:pPr>
              <a:defRPr/>
            </a:pPr>
            <a:endParaRPr lang="fr-CA"/>
          </a:p>
        </p:txBody>
      </p:sp>
      <p:graphicFrame>
        <p:nvGraphicFramePr>
          <p:cNvPr id="4" name="Espace réservé du contenu 3">
            <a:extLst>
              <a:ext uri="{FF2B5EF4-FFF2-40B4-BE49-F238E27FC236}">
                <a16:creationId xmlns:a16="http://schemas.microsoft.com/office/drawing/2014/main" id="{CFD75DFB-0979-E428-AE38-F11707320135}"/>
              </a:ext>
            </a:extLst>
          </p:cNvPr>
          <p:cNvGraphicFramePr>
            <a:graphicFrameLocks noGrp="1"/>
          </p:cNvGraphicFramePr>
          <p:nvPr>
            <p:ph idx="1"/>
            <p:custDataLst>
              <p:tags r:id="rId3"/>
            </p:custDataLst>
            <p:extLst>
              <p:ext uri="{D42A27DB-BD31-4B8C-83A1-F6EECF244321}">
                <p14:modId xmlns:p14="http://schemas.microsoft.com/office/powerpoint/2010/main" val="2934637442"/>
              </p:ext>
            </p:extLst>
          </p:nvPr>
        </p:nvGraphicFramePr>
        <p:xfrm>
          <a:off x="107950" y="115888"/>
          <a:ext cx="8928101" cy="6677027"/>
        </p:xfrm>
        <a:graphic>
          <a:graphicData uri="http://schemas.openxmlformats.org/drawingml/2006/table">
            <a:tbl>
              <a:tblPr firstRow="1" firstCol="1" bandRow="1"/>
              <a:tblGrid>
                <a:gridCol w="1798480">
                  <a:extLst>
                    <a:ext uri="{9D8B030D-6E8A-4147-A177-3AD203B41FA5}">
                      <a16:colId xmlns:a16="http://schemas.microsoft.com/office/drawing/2014/main" val="20000"/>
                    </a:ext>
                  </a:extLst>
                </a:gridCol>
                <a:gridCol w="662597">
                  <a:extLst>
                    <a:ext uri="{9D8B030D-6E8A-4147-A177-3AD203B41FA5}">
                      <a16:colId xmlns:a16="http://schemas.microsoft.com/office/drawing/2014/main" val="20001"/>
                    </a:ext>
                  </a:extLst>
                </a:gridCol>
                <a:gridCol w="662597">
                  <a:extLst>
                    <a:ext uri="{9D8B030D-6E8A-4147-A177-3AD203B41FA5}">
                      <a16:colId xmlns:a16="http://schemas.microsoft.com/office/drawing/2014/main" val="20002"/>
                    </a:ext>
                  </a:extLst>
                </a:gridCol>
                <a:gridCol w="692370">
                  <a:extLst>
                    <a:ext uri="{9D8B030D-6E8A-4147-A177-3AD203B41FA5}">
                      <a16:colId xmlns:a16="http://schemas.microsoft.com/office/drawing/2014/main" val="20003"/>
                    </a:ext>
                  </a:extLst>
                </a:gridCol>
                <a:gridCol w="648007">
                  <a:extLst>
                    <a:ext uri="{9D8B030D-6E8A-4147-A177-3AD203B41FA5}">
                      <a16:colId xmlns:a16="http://schemas.microsoft.com/office/drawing/2014/main" val="20004"/>
                    </a:ext>
                  </a:extLst>
                </a:gridCol>
                <a:gridCol w="792009">
                  <a:extLst>
                    <a:ext uri="{9D8B030D-6E8A-4147-A177-3AD203B41FA5}">
                      <a16:colId xmlns:a16="http://schemas.microsoft.com/office/drawing/2014/main" val="20005"/>
                    </a:ext>
                  </a:extLst>
                </a:gridCol>
                <a:gridCol w="864010">
                  <a:extLst>
                    <a:ext uri="{9D8B030D-6E8A-4147-A177-3AD203B41FA5}">
                      <a16:colId xmlns:a16="http://schemas.microsoft.com/office/drawing/2014/main" val="20006"/>
                    </a:ext>
                  </a:extLst>
                </a:gridCol>
                <a:gridCol w="360004">
                  <a:extLst>
                    <a:ext uri="{9D8B030D-6E8A-4147-A177-3AD203B41FA5}">
                      <a16:colId xmlns:a16="http://schemas.microsoft.com/office/drawing/2014/main" val="20007"/>
                    </a:ext>
                  </a:extLst>
                </a:gridCol>
                <a:gridCol w="2448027">
                  <a:extLst>
                    <a:ext uri="{9D8B030D-6E8A-4147-A177-3AD203B41FA5}">
                      <a16:colId xmlns:a16="http://schemas.microsoft.com/office/drawing/2014/main" val="20008"/>
                    </a:ext>
                  </a:extLst>
                </a:gridCol>
              </a:tblGrid>
              <a:tr h="385581">
                <a:tc>
                  <a:txBody>
                    <a:bodyPr/>
                    <a:lstStyle/>
                    <a:p>
                      <a:pPr>
                        <a:lnSpc>
                          <a:spcPct val="115000"/>
                        </a:lnSpc>
                        <a:spcAft>
                          <a:spcPts val="0"/>
                        </a:spcAft>
                      </a:pPr>
                      <a:r>
                        <a:rPr lang="fr-CA" sz="1100"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Période 1</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Période 2</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Période 3</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Période 4</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Total</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Prévisions</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Commentaires</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0"/>
                  </a:ext>
                </a:extLst>
              </a:tr>
              <a:tr h="192791">
                <a:tc>
                  <a:txBody>
                    <a:bodyPr/>
                    <a:lstStyle/>
                    <a:p>
                      <a:pPr>
                        <a:lnSpc>
                          <a:spcPct val="115000"/>
                        </a:lnSpc>
                        <a:spcAft>
                          <a:spcPts val="0"/>
                        </a:spcAft>
                      </a:pPr>
                      <a:r>
                        <a:rPr lang="fr-CA" sz="1100" b="1" dirty="0">
                          <a:solidFill>
                            <a:schemeClr val="bg2"/>
                          </a:solidFill>
                          <a:effectLst/>
                          <a:latin typeface="Arial"/>
                          <a:ea typeface="Times New Roman"/>
                          <a:cs typeface="Times New Roman"/>
                        </a:rPr>
                        <a:t>REVENUS</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2791">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2"/>
                  </a:ext>
                </a:extLst>
              </a:tr>
              <a:tr h="192791">
                <a:tc>
                  <a:txBody>
                    <a:bodyPr/>
                    <a:lstStyle/>
                    <a:p>
                      <a:pPr>
                        <a:lnSpc>
                          <a:spcPct val="115000"/>
                        </a:lnSpc>
                        <a:spcAft>
                          <a:spcPts val="0"/>
                        </a:spcAft>
                      </a:pPr>
                      <a:r>
                        <a:rPr lang="fr-CA" sz="1100" dirty="0">
                          <a:solidFill>
                            <a:schemeClr val="bg2"/>
                          </a:solidFill>
                          <a:effectLst/>
                          <a:latin typeface="Arial"/>
                          <a:ea typeface="Times New Roman"/>
                          <a:cs typeface="Times New Roman"/>
                        </a:rPr>
                        <a:t>Subvention principale</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52 740</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dirty="0">
                          <a:solidFill>
                            <a:schemeClr val="bg2"/>
                          </a:solidFill>
                          <a:effectLst/>
                          <a:latin typeface="Arial"/>
                          <a:ea typeface="Times New Roman"/>
                          <a:cs typeface="Times New Roman"/>
                        </a:rPr>
                        <a:t>52 740 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dirty="0">
                          <a:solidFill>
                            <a:schemeClr val="bg2"/>
                          </a:solidFill>
                          <a:effectLst/>
                          <a:latin typeface="Arial"/>
                          <a:ea typeface="Times New Roman"/>
                          <a:cs typeface="Times New Roman"/>
                        </a:rPr>
                        <a:t>105481$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dirty="0">
                          <a:solidFill>
                            <a:schemeClr val="bg2"/>
                          </a:solidFill>
                          <a:effectLst/>
                          <a:latin typeface="Arial"/>
                          <a:ea typeface="Times New Roman"/>
                          <a:cs typeface="Times New Roman"/>
                        </a:rPr>
                        <a:t>50%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a:t>
                      </a:r>
                      <a:r>
                        <a:rPr lang="fr-CA" sz="1000" dirty="0">
                          <a:solidFill>
                            <a:schemeClr val="bg2"/>
                          </a:solidFill>
                          <a:effectLst/>
                          <a:latin typeface="Arial"/>
                          <a:ea typeface="Times New Roman"/>
                          <a:cs typeface="Times New Roman"/>
                        </a:rPr>
                        <a:t>3</a:t>
                      </a:r>
                      <a:r>
                        <a:rPr lang="fr-CA" sz="1000" baseline="0" dirty="0">
                          <a:solidFill>
                            <a:schemeClr val="bg2"/>
                          </a:solidFill>
                          <a:effectLst/>
                          <a:latin typeface="Arial"/>
                          <a:ea typeface="Times New Roman"/>
                          <a:cs typeface="Times New Roman"/>
                        </a:rPr>
                        <a:t> versements: début, milieu et fin d’année</a:t>
                      </a:r>
                      <a:endParaRPr lang="fr-CA" sz="10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2791">
                <a:tc>
                  <a:txBody>
                    <a:bodyPr/>
                    <a:lstStyle/>
                    <a:p>
                      <a:pPr>
                        <a:lnSpc>
                          <a:spcPct val="115000"/>
                        </a:lnSpc>
                        <a:spcAft>
                          <a:spcPts val="0"/>
                        </a:spcAft>
                      </a:pPr>
                      <a:r>
                        <a:rPr lang="fr-CA" sz="1100" dirty="0">
                          <a:solidFill>
                            <a:schemeClr val="bg2"/>
                          </a:solidFill>
                          <a:effectLst/>
                          <a:latin typeface="Arial"/>
                          <a:ea typeface="Times New Roman"/>
                          <a:cs typeface="Times New Roman"/>
                        </a:rPr>
                        <a:t>Projets</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0</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dirty="0">
                          <a:solidFill>
                            <a:schemeClr val="bg2"/>
                          </a:solidFill>
                          <a:effectLst/>
                          <a:latin typeface="Arial"/>
                          <a:ea typeface="Times New Roman"/>
                          <a:cs typeface="Times New Roman"/>
                        </a:rPr>
                        <a:t>50 000 $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dirty="0">
                          <a:solidFill>
                            <a:schemeClr val="bg2"/>
                          </a:solidFill>
                          <a:effectLst/>
                          <a:latin typeface="Arial"/>
                          <a:ea typeface="Times New Roman"/>
                          <a:cs typeface="Times New Roman"/>
                        </a:rPr>
                        <a:t>0</a:t>
                      </a:r>
                      <a:r>
                        <a:rPr lang="fr-CA" sz="1100" baseline="0" dirty="0">
                          <a:solidFill>
                            <a:schemeClr val="bg2"/>
                          </a:solidFill>
                          <a:effectLst/>
                          <a:latin typeface="Arial"/>
                          <a:ea typeface="Times New Roman"/>
                          <a:cs typeface="Times New Roman"/>
                        </a:rPr>
                        <a:t> %</a:t>
                      </a:r>
                      <a:r>
                        <a:rPr lang="fr-CA" sz="1100"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000" baseline="0" dirty="0">
                          <a:solidFill>
                            <a:schemeClr val="bg2"/>
                          </a:solidFill>
                          <a:effectLst/>
                          <a:latin typeface="Arial"/>
                          <a:ea typeface="Times New Roman"/>
                          <a:cs typeface="Times New Roman"/>
                        </a:rPr>
                        <a:t>Délai réponse,</a:t>
                      </a:r>
                      <a:r>
                        <a:rPr lang="fr-CA" sz="900" baseline="0" dirty="0">
                          <a:solidFill>
                            <a:schemeClr val="bg2"/>
                          </a:solidFill>
                          <a:effectLst/>
                          <a:latin typeface="Arial"/>
                          <a:ea typeface="Times New Roman"/>
                          <a:cs typeface="Times New Roman"/>
                        </a:rPr>
                        <a:t> pourrait commencer plus tard </a:t>
                      </a:r>
                      <a:endParaRPr lang="fr-CA" sz="9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2791">
                <a:tc>
                  <a:txBody>
                    <a:bodyPr/>
                    <a:lstStyle/>
                    <a:p>
                      <a:pPr>
                        <a:lnSpc>
                          <a:spcPct val="115000"/>
                        </a:lnSpc>
                        <a:spcAft>
                          <a:spcPts val="0"/>
                        </a:spcAft>
                      </a:pPr>
                      <a:r>
                        <a:rPr lang="fr-CA" sz="1100">
                          <a:solidFill>
                            <a:schemeClr val="bg2"/>
                          </a:solidFill>
                          <a:effectLst/>
                          <a:latin typeface="Arial"/>
                          <a:ea typeface="Times New Roman"/>
                          <a:cs typeface="Times New Roman"/>
                        </a:rPr>
                        <a:t>Dons</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20 000 $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2791">
                <a:tc>
                  <a:txBody>
                    <a:bodyPr/>
                    <a:lstStyle/>
                    <a:p>
                      <a:pPr>
                        <a:lnSpc>
                          <a:spcPct val="115000"/>
                        </a:lnSpc>
                        <a:spcAft>
                          <a:spcPts val="0"/>
                        </a:spcAft>
                      </a:pPr>
                      <a:r>
                        <a:rPr lang="fr-CA" sz="1100" dirty="0">
                          <a:solidFill>
                            <a:schemeClr val="bg2"/>
                          </a:solidFill>
                          <a:effectLst/>
                          <a:latin typeface="Arial"/>
                          <a:ea typeface="Times New Roman"/>
                          <a:cs typeface="Times New Roman"/>
                        </a:rPr>
                        <a:t>Cartes de membres</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1 500 $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2791">
                <a:tc>
                  <a:txBody>
                    <a:bodyPr/>
                    <a:lstStyle/>
                    <a:p>
                      <a:pPr>
                        <a:lnSpc>
                          <a:spcPct val="115000"/>
                        </a:lnSpc>
                        <a:spcAft>
                          <a:spcPts val="0"/>
                        </a:spcAft>
                      </a:pPr>
                      <a:r>
                        <a:rPr lang="fr-CA" sz="1100">
                          <a:solidFill>
                            <a:schemeClr val="bg2"/>
                          </a:solidFill>
                          <a:effectLst/>
                          <a:latin typeface="Arial"/>
                          <a:ea typeface="Times New Roman"/>
                          <a:cs typeface="Times New Roman"/>
                        </a:rPr>
                        <a:t>Autres revenus</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38 565 $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29141">
                <a:tc>
                  <a:txBody>
                    <a:bodyPr/>
                    <a:lstStyle/>
                    <a:p>
                      <a:pPr>
                        <a:lnSpc>
                          <a:spcPct val="115000"/>
                        </a:lnSpc>
                        <a:spcAft>
                          <a:spcPts val="0"/>
                        </a:spcAft>
                      </a:pPr>
                      <a:r>
                        <a:rPr lang="fr-CA" sz="1100" b="1" dirty="0">
                          <a:solidFill>
                            <a:schemeClr val="bg2"/>
                          </a:solidFill>
                          <a:effectLst/>
                          <a:latin typeface="Arial"/>
                          <a:ea typeface="Times New Roman"/>
                          <a:cs typeface="Times New Roman"/>
                        </a:rPr>
                        <a:t>Total des produits</a:t>
                      </a:r>
                      <a:endParaRPr lang="fr-CA" sz="1100" dirty="0">
                        <a:solidFill>
                          <a:schemeClr val="bg2"/>
                        </a:solidFill>
                        <a:effectLst/>
                        <a:latin typeface="Calibri"/>
                        <a:ea typeface="Calibri"/>
                        <a:cs typeface="Times New Roman"/>
                      </a:endParaRPr>
                    </a:p>
                  </a:txBody>
                  <a:tcPr marL="20656" marR="20656" marT="0" marB="0" anchor="b">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r">
                        <a:lnSpc>
                          <a:spcPct val="115000"/>
                        </a:lnSpc>
                        <a:spcAft>
                          <a:spcPts val="0"/>
                        </a:spcAft>
                      </a:pP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b="1" dirty="0">
                          <a:solidFill>
                            <a:schemeClr val="bg2"/>
                          </a:solidFill>
                          <a:effectLst/>
                          <a:latin typeface="Arial"/>
                          <a:ea typeface="Times New Roman"/>
                          <a:cs typeface="Times New Roman"/>
                        </a:rPr>
                        <a:t>215 546 $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92791">
                <a:tc>
                  <a:txBody>
                    <a:bodyPr/>
                    <a:lstStyle/>
                    <a:p>
                      <a:pPr>
                        <a:lnSpc>
                          <a:spcPct val="115000"/>
                        </a:lnSpc>
                        <a:spcAft>
                          <a:spcPts val="0"/>
                        </a:spcAft>
                      </a:pPr>
                      <a:r>
                        <a:rPr lang="fr-CA" sz="1100" b="1" dirty="0">
                          <a:solidFill>
                            <a:schemeClr val="bg2"/>
                          </a:solidFill>
                          <a:effectLst/>
                          <a:latin typeface="Arial"/>
                          <a:ea typeface="Times New Roman"/>
                          <a:cs typeface="Times New Roman"/>
                        </a:rPr>
                        <a:t>DÉPENSES</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92791">
                <a:tc>
                  <a:txBody>
                    <a:bodyPr/>
                    <a:lstStyle/>
                    <a:p>
                      <a:pPr>
                        <a:lnSpc>
                          <a:spcPct val="115000"/>
                        </a:lnSpc>
                        <a:spcAft>
                          <a:spcPts val="0"/>
                        </a:spcAft>
                      </a:pPr>
                      <a:r>
                        <a:rPr lang="fr-CA" sz="1100" b="1">
                          <a:solidFill>
                            <a:schemeClr val="bg2"/>
                          </a:solidFill>
                          <a:effectLst/>
                          <a:latin typeface="Arial"/>
                          <a:ea typeface="Times New Roman"/>
                          <a:cs typeface="Times New Roman"/>
                        </a:rPr>
                        <a:t>Salaires</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1100" b="1">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1100" b="1">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1100" b="1">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1100" b="1">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10"/>
                  </a:ext>
                </a:extLst>
              </a:tr>
              <a:tr h="258610">
                <a:tc>
                  <a:txBody>
                    <a:bodyPr/>
                    <a:lstStyle/>
                    <a:p>
                      <a:pPr>
                        <a:lnSpc>
                          <a:spcPct val="115000"/>
                        </a:lnSpc>
                        <a:spcAft>
                          <a:spcPts val="0"/>
                        </a:spcAft>
                      </a:pPr>
                      <a:r>
                        <a:rPr lang="fr-CA" sz="1100">
                          <a:solidFill>
                            <a:schemeClr val="bg2"/>
                          </a:solidFill>
                          <a:effectLst/>
                          <a:latin typeface="Arial"/>
                          <a:ea typeface="Times New Roman"/>
                          <a:cs typeface="Times New Roman"/>
                        </a:rPr>
                        <a:t>Salaire coordination</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Calibri"/>
                          <a:cs typeface="Times New Roman"/>
                        </a:rPr>
                        <a:t>52 434,20 $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82122">
                <a:tc>
                  <a:txBody>
                    <a:bodyPr/>
                    <a:lstStyle/>
                    <a:p>
                      <a:pPr>
                        <a:lnSpc>
                          <a:spcPct val="115000"/>
                        </a:lnSpc>
                        <a:spcAft>
                          <a:spcPts val="0"/>
                        </a:spcAft>
                      </a:pPr>
                      <a:r>
                        <a:rPr lang="fr-CA" sz="1100">
                          <a:solidFill>
                            <a:schemeClr val="bg2"/>
                          </a:solidFill>
                          <a:effectLst/>
                          <a:latin typeface="Arial"/>
                          <a:ea typeface="Times New Roman"/>
                          <a:cs typeface="Times New Roman"/>
                        </a:rPr>
                        <a:t>Salaire autres employés</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12 500</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dirty="0">
                          <a:solidFill>
                            <a:schemeClr val="bg2"/>
                          </a:solidFill>
                          <a:effectLst/>
                          <a:latin typeface="Calibri"/>
                          <a:ea typeface="Calibri"/>
                          <a:cs typeface="Times New Roman"/>
                        </a:rPr>
                        <a:t>12 500</a:t>
                      </a: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Calibri"/>
                          <a:cs typeface="Times New Roman"/>
                        </a:rPr>
                        <a:t>86 814,00 $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dirty="0">
                          <a:solidFill>
                            <a:schemeClr val="bg2"/>
                          </a:solidFill>
                          <a:effectLst/>
                          <a:latin typeface="Arial"/>
                          <a:ea typeface="Times New Roman"/>
                          <a:cs typeface="Times New Roman"/>
                        </a:rPr>
                        <a:t>14%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Employée</a:t>
                      </a:r>
                      <a:r>
                        <a:rPr lang="fr-CA" sz="1100" baseline="0" dirty="0">
                          <a:solidFill>
                            <a:schemeClr val="bg2"/>
                          </a:solidFill>
                          <a:effectLst/>
                          <a:latin typeface="Arial"/>
                          <a:ea typeface="Times New Roman"/>
                          <a:cs typeface="Times New Roman"/>
                        </a:rPr>
                        <a:t> en maladie + projet retardé</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58610">
                <a:tc>
                  <a:txBody>
                    <a:bodyPr/>
                    <a:lstStyle/>
                    <a:p>
                      <a:pPr>
                        <a:lnSpc>
                          <a:spcPct val="115000"/>
                        </a:lnSpc>
                        <a:spcAft>
                          <a:spcPts val="0"/>
                        </a:spcAft>
                      </a:pPr>
                      <a:r>
                        <a:rPr lang="fr-CA" sz="1100">
                          <a:solidFill>
                            <a:schemeClr val="bg2"/>
                          </a:solidFill>
                          <a:effectLst/>
                          <a:latin typeface="Arial"/>
                          <a:ea typeface="Times New Roman"/>
                          <a:cs typeface="Times New Roman"/>
                        </a:rPr>
                        <a:t>Avantages sociaux</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Calibri"/>
                          <a:cs typeface="Times New Roman"/>
                        </a:rPr>
                        <a:t>27 849,64 $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58610">
                <a:tc>
                  <a:txBody>
                    <a:bodyPr/>
                    <a:lstStyle/>
                    <a:p>
                      <a:pPr>
                        <a:lnSpc>
                          <a:spcPct val="115000"/>
                        </a:lnSpc>
                        <a:spcAft>
                          <a:spcPts val="0"/>
                        </a:spcAft>
                      </a:pPr>
                      <a:r>
                        <a:rPr lang="fr-CA" sz="1100" b="1">
                          <a:solidFill>
                            <a:schemeClr val="bg2"/>
                          </a:solidFill>
                          <a:effectLst/>
                          <a:latin typeface="Arial"/>
                          <a:ea typeface="Times New Roman"/>
                          <a:cs typeface="Times New Roman"/>
                        </a:rPr>
                        <a:t>Total des salaires</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b="1">
                          <a:solidFill>
                            <a:schemeClr val="bg2"/>
                          </a:solidFill>
                          <a:effectLst/>
                          <a:latin typeface="Arial"/>
                          <a:ea typeface="Calibri"/>
                          <a:cs typeface="Times New Roman"/>
                        </a:rPr>
                        <a:t>167 097,84 $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82122">
                <a:tc>
                  <a:txBody>
                    <a:bodyPr/>
                    <a:lstStyle/>
                    <a:p>
                      <a:pPr>
                        <a:lnSpc>
                          <a:spcPct val="115000"/>
                        </a:lnSpc>
                        <a:spcAft>
                          <a:spcPts val="0"/>
                        </a:spcAft>
                      </a:pPr>
                      <a:r>
                        <a:rPr lang="fr-CA" sz="1100" b="1">
                          <a:solidFill>
                            <a:schemeClr val="bg2"/>
                          </a:solidFill>
                          <a:effectLst/>
                          <a:latin typeface="Arial"/>
                          <a:ea typeface="Times New Roman"/>
                          <a:cs typeface="Times New Roman"/>
                        </a:rPr>
                        <a:t>Frais de fonctionnement</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1100" b="1">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15"/>
                  </a:ext>
                </a:extLst>
              </a:tr>
              <a:tr h="258610">
                <a:tc>
                  <a:txBody>
                    <a:bodyPr/>
                    <a:lstStyle/>
                    <a:p>
                      <a:pPr>
                        <a:lnSpc>
                          <a:spcPct val="115000"/>
                        </a:lnSpc>
                        <a:spcAft>
                          <a:spcPts val="0"/>
                        </a:spcAft>
                      </a:pPr>
                      <a:r>
                        <a:rPr lang="fr-CA" sz="1100">
                          <a:solidFill>
                            <a:schemeClr val="bg2"/>
                          </a:solidFill>
                          <a:effectLst/>
                          <a:latin typeface="Arial"/>
                          <a:ea typeface="Times New Roman"/>
                          <a:cs typeface="Times New Roman"/>
                        </a:rPr>
                        <a:t>Loyer - bureaux</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Calibri"/>
                          <a:cs typeface="Times New Roman"/>
                        </a:rPr>
                        <a:t>12 900,00 $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92791">
                <a:tc>
                  <a:txBody>
                    <a:bodyPr/>
                    <a:lstStyle/>
                    <a:p>
                      <a:pPr>
                        <a:lnSpc>
                          <a:spcPct val="115000"/>
                        </a:lnSpc>
                        <a:spcAft>
                          <a:spcPts val="0"/>
                        </a:spcAft>
                      </a:pPr>
                      <a:r>
                        <a:rPr lang="fr-CA" sz="1100">
                          <a:solidFill>
                            <a:schemeClr val="bg2"/>
                          </a:solidFill>
                          <a:effectLst/>
                          <a:latin typeface="Arial"/>
                          <a:ea typeface="Times New Roman"/>
                          <a:cs typeface="Times New Roman"/>
                        </a:rPr>
                        <a:t>Frais d'administration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Calibri"/>
                          <a:cs typeface="Times New Roman"/>
                        </a:rPr>
                        <a:t>4 310,92 $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92791">
                <a:tc>
                  <a:txBody>
                    <a:bodyPr/>
                    <a:lstStyle/>
                    <a:p>
                      <a:pPr>
                        <a:lnSpc>
                          <a:spcPct val="115000"/>
                        </a:lnSpc>
                        <a:spcAft>
                          <a:spcPts val="0"/>
                        </a:spcAft>
                      </a:pPr>
                      <a:r>
                        <a:rPr lang="fr-CA" sz="1100">
                          <a:solidFill>
                            <a:schemeClr val="bg2"/>
                          </a:solidFill>
                          <a:effectLst/>
                          <a:latin typeface="Arial"/>
                          <a:ea typeface="Times New Roman"/>
                          <a:cs typeface="Times New Roman"/>
                        </a:rPr>
                        <a:t>Frais de bureau</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Calibri"/>
                          <a:cs typeface="Times New Roman"/>
                        </a:rPr>
                        <a:t>5 250,00 $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92791">
                <a:tc>
                  <a:txBody>
                    <a:bodyPr/>
                    <a:lstStyle/>
                    <a:p>
                      <a:pPr>
                        <a:lnSpc>
                          <a:spcPct val="115000"/>
                        </a:lnSpc>
                        <a:spcAft>
                          <a:spcPts val="0"/>
                        </a:spcAft>
                      </a:pPr>
                      <a:r>
                        <a:rPr lang="fr-CA" sz="1100">
                          <a:solidFill>
                            <a:schemeClr val="bg2"/>
                          </a:solidFill>
                          <a:effectLst/>
                          <a:latin typeface="Arial"/>
                          <a:ea typeface="Times New Roman"/>
                          <a:cs typeface="Times New Roman"/>
                        </a:rPr>
                        <a:t>Télécommunications</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Calibri"/>
                          <a:cs typeface="Times New Roman"/>
                        </a:rPr>
                        <a:t>3 240,00 $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282122">
                <a:tc>
                  <a:txBody>
                    <a:bodyPr/>
                    <a:lstStyle/>
                    <a:p>
                      <a:pPr>
                        <a:lnSpc>
                          <a:spcPct val="115000"/>
                        </a:lnSpc>
                        <a:spcAft>
                          <a:spcPts val="0"/>
                        </a:spcAft>
                      </a:pPr>
                      <a:r>
                        <a:rPr lang="fr-CA" sz="1100">
                          <a:solidFill>
                            <a:schemeClr val="bg2"/>
                          </a:solidFill>
                          <a:effectLst/>
                          <a:latin typeface="Arial"/>
                          <a:ea typeface="Times New Roman"/>
                          <a:cs typeface="Times New Roman"/>
                        </a:rPr>
                        <a:t>Assurances administrateurs</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Calibri"/>
                          <a:cs typeface="Times New Roman"/>
                        </a:rPr>
                        <a:t>1 725,97 $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282122">
                <a:tc>
                  <a:txBody>
                    <a:bodyPr/>
                    <a:lstStyle/>
                    <a:p>
                      <a:pPr>
                        <a:lnSpc>
                          <a:spcPct val="115000"/>
                        </a:lnSpc>
                        <a:spcAft>
                          <a:spcPts val="0"/>
                        </a:spcAft>
                      </a:pPr>
                      <a:r>
                        <a:rPr lang="fr-CA" sz="1100">
                          <a:solidFill>
                            <a:schemeClr val="bg2"/>
                          </a:solidFill>
                          <a:effectLst/>
                          <a:latin typeface="Arial"/>
                          <a:ea typeface="Times New Roman"/>
                          <a:cs typeface="Times New Roman"/>
                        </a:rPr>
                        <a:t>Honoraires professionnels</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dirty="0">
                          <a:solidFill>
                            <a:schemeClr val="bg2"/>
                          </a:solidFill>
                          <a:effectLst/>
                          <a:latin typeface="Arial"/>
                          <a:ea typeface="Calibri"/>
                          <a:cs typeface="Times New Roman"/>
                        </a:rPr>
                        <a:t>3 125,00 $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385581">
                <a:tc>
                  <a:txBody>
                    <a:bodyPr/>
                    <a:lstStyle/>
                    <a:p>
                      <a:pPr>
                        <a:lnSpc>
                          <a:spcPct val="115000"/>
                        </a:lnSpc>
                        <a:spcAft>
                          <a:spcPts val="0"/>
                        </a:spcAft>
                      </a:pPr>
                      <a:r>
                        <a:rPr lang="fr-CA" sz="1100">
                          <a:solidFill>
                            <a:schemeClr val="bg2"/>
                          </a:solidFill>
                          <a:effectLst/>
                          <a:latin typeface="Arial"/>
                          <a:ea typeface="Times New Roman"/>
                          <a:cs typeface="Times New Roman"/>
                        </a:rPr>
                        <a:t>Frais liés à la vie associative</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Calibri"/>
                          <a:cs typeface="Times New Roman"/>
                        </a:rPr>
                        <a:t>4 487,52 $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92791">
                <a:tc>
                  <a:txBody>
                    <a:bodyPr/>
                    <a:lstStyle/>
                    <a:p>
                      <a:pPr>
                        <a:lnSpc>
                          <a:spcPct val="115000"/>
                        </a:lnSpc>
                        <a:spcAft>
                          <a:spcPts val="0"/>
                        </a:spcAft>
                      </a:pPr>
                      <a:r>
                        <a:rPr lang="fr-CA" sz="1100">
                          <a:solidFill>
                            <a:schemeClr val="bg2"/>
                          </a:solidFill>
                          <a:effectLst/>
                          <a:latin typeface="Arial"/>
                          <a:ea typeface="Times New Roman"/>
                          <a:cs typeface="Times New Roman"/>
                        </a:rPr>
                        <a:t>Frais de déplacement</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1600</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dirty="0">
                          <a:solidFill>
                            <a:schemeClr val="bg2"/>
                          </a:solidFill>
                          <a:effectLst/>
                          <a:latin typeface="Calibri"/>
                          <a:ea typeface="Calibri"/>
                          <a:cs typeface="Times New Roman"/>
                        </a:rPr>
                        <a:t>1600</a:t>
                      </a: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dirty="0">
                          <a:solidFill>
                            <a:schemeClr val="bg2"/>
                          </a:solidFill>
                          <a:effectLst/>
                          <a:latin typeface="Arial"/>
                          <a:ea typeface="Calibri"/>
                          <a:cs typeface="Times New Roman"/>
                        </a:rPr>
                        <a:t>2 475,00 $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dirty="0">
                          <a:solidFill>
                            <a:schemeClr val="bg2"/>
                          </a:solidFill>
                          <a:effectLst/>
                          <a:latin typeface="Arial"/>
                          <a:ea typeface="Times New Roman"/>
                          <a:cs typeface="Times New Roman"/>
                        </a:rPr>
                        <a:t>64%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dirty="0">
                          <a:solidFill>
                            <a:schemeClr val="bg2"/>
                          </a:solidFill>
                          <a:effectLst/>
                          <a:latin typeface="Arial"/>
                          <a:ea typeface="Times New Roman"/>
                          <a:cs typeface="Times New Roman"/>
                        </a:rPr>
                        <a:t> Formation à Québec</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92791">
                <a:tc>
                  <a:txBody>
                    <a:bodyPr/>
                    <a:lstStyle/>
                    <a:p>
                      <a:pPr>
                        <a:lnSpc>
                          <a:spcPct val="115000"/>
                        </a:lnSpc>
                        <a:spcAft>
                          <a:spcPts val="0"/>
                        </a:spcAft>
                      </a:pPr>
                      <a:r>
                        <a:rPr lang="fr-CA" sz="1100">
                          <a:solidFill>
                            <a:schemeClr val="bg2"/>
                          </a:solidFill>
                          <a:effectLst/>
                          <a:latin typeface="Arial"/>
                          <a:ea typeface="Times New Roman"/>
                          <a:cs typeface="Times New Roman"/>
                        </a:rPr>
                        <a:t>Frais d'activités</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Calibri"/>
                          <a:cs typeface="Times New Roman"/>
                        </a:rPr>
                        <a:t>10933, 00$</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385581">
                <a:tc>
                  <a:txBody>
                    <a:bodyPr/>
                    <a:lstStyle/>
                    <a:p>
                      <a:pPr>
                        <a:lnSpc>
                          <a:spcPct val="115000"/>
                        </a:lnSpc>
                        <a:spcAft>
                          <a:spcPts val="0"/>
                        </a:spcAft>
                      </a:pPr>
                      <a:r>
                        <a:rPr lang="fr-CA" sz="1100" b="1">
                          <a:solidFill>
                            <a:schemeClr val="bg2"/>
                          </a:solidFill>
                          <a:effectLst/>
                          <a:latin typeface="Arial"/>
                          <a:ea typeface="Times New Roman"/>
                          <a:cs typeface="Times New Roman"/>
                        </a:rPr>
                        <a:t>Total des frais de fonctionnement</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b="1">
                          <a:solidFill>
                            <a:schemeClr val="bg2"/>
                          </a:solidFill>
                          <a:effectLst/>
                          <a:latin typeface="Arial"/>
                          <a:ea typeface="Calibri"/>
                          <a:cs typeface="Times New Roman"/>
                        </a:rPr>
                        <a:t>48 448,16 $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329141">
                <a:tc>
                  <a:txBody>
                    <a:bodyPr/>
                    <a:lstStyle/>
                    <a:p>
                      <a:pPr>
                        <a:lnSpc>
                          <a:spcPct val="115000"/>
                        </a:lnSpc>
                        <a:spcAft>
                          <a:spcPts val="0"/>
                        </a:spcAft>
                      </a:pPr>
                      <a:r>
                        <a:rPr lang="fr-CA" sz="1100" b="1" dirty="0">
                          <a:solidFill>
                            <a:schemeClr val="bg2"/>
                          </a:solidFill>
                          <a:effectLst/>
                          <a:latin typeface="Arial"/>
                          <a:ea typeface="Times New Roman"/>
                          <a:cs typeface="Times New Roman"/>
                        </a:rPr>
                        <a:t>Total des dépenses</a:t>
                      </a:r>
                      <a:endParaRPr lang="fr-CA" sz="1100" dirty="0">
                        <a:solidFill>
                          <a:schemeClr val="bg2"/>
                        </a:solidFill>
                        <a:effectLst/>
                        <a:latin typeface="Calibri"/>
                        <a:ea typeface="Calibri"/>
                        <a:cs typeface="Times New Roman"/>
                      </a:endParaRPr>
                    </a:p>
                  </a:txBody>
                  <a:tcPr marL="20656" marR="20656" marT="0" marB="0" anchor="b">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nSpc>
                          <a:spcPct val="115000"/>
                        </a:lnSpc>
                        <a:spcAft>
                          <a:spcPts val="0"/>
                        </a:spcAft>
                      </a:pPr>
                      <a:r>
                        <a:rPr lang="fr-CA" sz="1100">
                          <a:solidFill>
                            <a:schemeClr val="bg2"/>
                          </a:solidFill>
                          <a:effectLst/>
                          <a:latin typeface="Arial"/>
                          <a:ea typeface="Times New Roman"/>
                          <a:cs typeface="Times New Roman"/>
                        </a:rPr>
                        <a:t> </a:t>
                      </a:r>
                      <a:endParaRPr lang="fr-CA" sz="110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r">
                        <a:lnSpc>
                          <a:spcPct val="115000"/>
                        </a:lnSpc>
                        <a:spcAft>
                          <a:spcPts val="0"/>
                        </a:spcAft>
                      </a:pP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b="1" dirty="0">
                          <a:solidFill>
                            <a:schemeClr val="bg2"/>
                          </a:solidFill>
                          <a:effectLst/>
                          <a:latin typeface="Arial"/>
                          <a:ea typeface="Calibri"/>
                          <a:cs typeface="Times New Roman"/>
                        </a:rPr>
                        <a:t>215 546,00 $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r">
                        <a:lnSpc>
                          <a:spcPct val="115000"/>
                        </a:lnSpc>
                        <a:spcAft>
                          <a:spcPts val="0"/>
                        </a:spcAft>
                      </a:pPr>
                      <a:r>
                        <a:rPr lang="fr-CA" sz="1100"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nSpc>
                          <a:spcPct val="115000"/>
                        </a:lnSpc>
                        <a:spcAft>
                          <a:spcPts val="0"/>
                        </a:spcAft>
                      </a:pPr>
                      <a:r>
                        <a:rPr lang="fr-CA" sz="1100" b="1" dirty="0">
                          <a:solidFill>
                            <a:schemeClr val="bg2"/>
                          </a:solidFill>
                          <a:effectLst/>
                          <a:latin typeface="Arial"/>
                          <a:ea typeface="Times New Roman"/>
                          <a:cs typeface="Times New Roman"/>
                        </a:rPr>
                        <a:t> </a:t>
                      </a:r>
                      <a:endParaRPr lang="fr-CA" sz="1100" dirty="0">
                        <a:solidFill>
                          <a:schemeClr val="bg2"/>
                        </a:solidFill>
                        <a:effectLst/>
                        <a:latin typeface="Calibri"/>
                        <a:ea typeface="Calibri"/>
                        <a:cs typeface="Times New Roman"/>
                      </a:endParaRPr>
                    </a:p>
                  </a:txBody>
                  <a:tcPr marL="20656" marR="20656" marT="0" marB="0" anchor="b">
                    <a:lnL w="1270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0026"/>
                  </a:ext>
                </a:extLst>
              </a:tr>
            </a:tbl>
          </a:graphicData>
        </a:graphic>
      </p:graphicFrame>
      <p:sp>
        <p:nvSpPr>
          <p:cNvPr id="6" name="Rectangle 5">
            <a:extLst>
              <a:ext uri="{FF2B5EF4-FFF2-40B4-BE49-F238E27FC236}">
                <a16:creationId xmlns:a16="http://schemas.microsoft.com/office/drawing/2014/main" id="{7D2304CD-A9AE-474C-75F5-CDEBE341E678}"/>
              </a:ext>
            </a:extLst>
          </p:cNvPr>
          <p:cNvSpPr/>
          <p:nvPr>
            <p:custDataLst>
              <p:tags r:id="rId4"/>
            </p:custDataLst>
          </p:nvPr>
        </p:nvSpPr>
        <p:spPr>
          <a:xfrm>
            <a:off x="1908175" y="876300"/>
            <a:ext cx="3438525" cy="18415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7" name="Rectangle 6">
            <a:extLst>
              <a:ext uri="{FF2B5EF4-FFF2-40B4-BE49-F238E27FC236}">
                <a16:creationId xmlns:a16="http://schemas.microsoft.com/office/drawing/2014/main" id="{DE3B844D-1A3E-4DF5-3567-0F78D0179576}"/>
              </a:ext>
            </a:extLst>
          </p:cNvPr>
          <p:cNvSpPr/>
          <p:nvPr>
            <p:custDataLst>
              <p:tags r:id="rId5"/>
            </p:custDataLst>
          </p:nvPr>
        </p:nvSpPr>
        <p:spPr>
          <a:xfrm>
            <a:off x="1917700" y="1060450"/>
            <a:ext cx="3429000" cy="16351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8" name="Rectangle 7">
            <a:extLst>
              <a:ext uri="{FF2B5EF4-FFF2-40B4-BE49-F238E27FC236}">
                <a16:creationId xmlns:a16="http://schemas.microsoft.com/office/drawing/2014/main" id="{38A12C48-C641-7097-57BB-7B7CF7705514}"/>
              </a:ext>
            </a:extLst>
          </p:cNvPr>
          <p:cNvSpPr/>
          <p:nvPr>
            <p:custDataLst>
              <p:tags r:id="rId6"/>
            </p:custDataLst>
          </p:nvPr>
        </p:nvSpPr>
        <p:spPr>
          <a:xfrm>
            <a:off x="6259513" y="893763"/>
            <a:ext cx="360362" cy="14446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10" name="Rectangle 9">
            <a:extLst>
              <a:ext uri="{FF2B5EF4-FFF2-40B4-BE49-F238E27FC236}">
                <a16:creationId xmlns:a16="http://schemas.microsoft.com/office/drawing/2014/main" id="{BC6E18E6-3CA8-D129-3488-E8154DBD5450}"/>
              </a:ext>
            </a:extLst>
          </p:cNvPr>
          <p:cNvSpPr/>
          <p:nvPr>
            <p:custDataLst>
              <p:tags r:id="rId7"/>
            </p:custDataLst>
          </p:nvPr>
        </p:nvSpPr>
        <p:spPr>
          <a:xfrm>
            <a:off x="6237288" y="1060450"/>
            <a:ext cx="360362"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11" name="Rectangle 10">
            <a:extLst>
              <a:ext uri="{FF2B5EF4-FFF2-40B4-BE49-F238E27FC236}">
                <a16:creationId xmlns:a16="http://schemas.microsoft.com/office/drawing/2014/main" id="{980A35E6-AC0F-13B5-D1A6-A46BEA58A700}"/>
              </a:ext>
            </a:extLst>
          </p:cNvPr>
          <p:cNvSpPr/>
          <p:nvPr>
            <p:custDataLst>
              <p:tags r:id="rId8"/>
            </p:custDataLst>
          </p:nvPr>
        </p:nvSpPr>
        <p:spPr>
          <a:xfrm>
            <a:off x="6588125" y="874713"/>
            <a:ext cx="2447925" cy="16351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12" name="Rectangle 11">
            <a:extLst>
              <a:ext uri="{FF2B5EF4-FFF2-40B4-BE49-F238E27FC236}">
                <a16:creationId xmlns:a16="http://schemas.microsoft.com/office/drawing/2014/main" id="{287D31FE-7109-F2D4-B980-40FC9313ACF2}"/>
              </a:ext>
            </a:extLst>
          </p:cNvPr>
          <p:cNvSpPr/>
          <p:nvPr>
            <p:custDataLst>
              <p:tags r:id="rId9"/>
            </p:custDataLst>
          </p:nvPr>
        </p:nvSpPr>
        <p:spPr>
          <a:xfrm>
            <a:off x="6604000" y="1060450"/>
            <a:ext cx="2447925" cy="16351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dirty="0"/>
          </a:p>
        </p:txBody>
      </p:sp>
      <p:sp>
        <p:nvSpPr>
          <p:cNvPr id="13" name="Rectangle 12">
            <a:extLst>
              <a:ext uri="{FF2B5EF4-FFF2-40B4-BE49-F238E27FC236}">
                <a16:creationId xmlns:a16="http://schemas.microsoft.com/office/drawing/2014/main" id="{30D6F8A4-DFC1-2B1A-A943-2B1EEE8FBEB3}"/>
              </a:ext>
            </a:extLst>
          </p:cNvPr>
          <p:cNvSpPr/>
          <p:nvPr>
            <p:custDataLst>
              <p:tags r:id="rId10"/>
            </p:custDataLst>
          </p:nvPr>
        </p:nvSpPr>
        <p:spPr>
          <a:xfrm>
            <a:off x="1935163" y="2843213"/>
            <a:ext cx="3429000" cy="26193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15" name="Rectangle 14">
            <a:extLst>
              <a:ext uri="{FF2B5EF4-FFF2-40B4-BE49-F238E27FC236}">
                <a16:creationId xmlns:a16="http://schemas.microsoft.com/office/drawing/2014/main" id="{25683BB7-D68D-89F9-F5CD-ADBF23ED1979}"/>
              </a:ext>
            </a:extLst>
          </p:cNvPr>
          <p:cNvSpPr/>
          <p:nvPr>
            <p:custDataLst>
              <p:tags r:id="rId11"/>
            </p:custDataLst>
          </p:nvPr>
        </p:nvSpPr>
        <p:spPr>
          <a:xfrm>
            <a:off x="6227763" y="2882900"/>
            <a:ext cx="323850" cy="19208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16" name="Rectangle 15">
            <a:extLst>
              <a:ext uri="{FF2B5EF4-FFF2-40B4-BE49-F238E27FC236}">
                <a16:creationId xmlns:a16="http://schemas.microsoft.com/office/drawing/2014/main" id="{6D7FCCC9-8A23-1152-E776-8C0780611255}"/>
              </a:ext>
            </a:extLst>
          </p:cNvPr>
          <p:cNvSpPr/>
          <p:nvPr>
            <p:custDataLst>
              <p:tags r:id="rId12"/>
            </p:custDataLst>
          </p:nvPr>
        </p:nvSpPr>
        <p:spPr>
          <a:xfrm>
            <a:off x="6604000" y="2852738"/>
            <a:ext cx="2360613" cy="25241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17" name="Rectangle 16">
            <a:extLst>
              <a:ext uri="{FF2B5EF4-FFF2-40B4-BE49-F238E27FC236}">
                <a16:creationId xmlns:a16="http://schemas.microsoft.com/office/drawing/2014/main" id="{8CF3F13D-E8A7-7B64-311B-7E9DA0B1425A}"/>
              </a:ext>
            </a:extLst>
          </p:cNvPr>
          <p:cNvSpPr/>
          <p:nvPr>
            <p:custDataLst>
              <p:tags r:id="rId13"/>
            </p:custDataLst>
          </p:nvPr>
        </p:nvSpPr>
        <p:spPr>
          <a:xfrm>
            <a:off x="1925638" y="5707063"/>
            <a:ext cx="3438525" cy="1651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18" name="Rectangle 17">
            <a:extLst>
              <a:ext uri="{FF2B5EF4-FFF2-40B4-BE49-F238E27FC236}">
                <a16:creationId xmlns:a16="http://schemas.microsoft.com/office/drawing/2014/main" id="{11E7F7C8-D1DB-C286-0F5D-687A5E7321B3}"/>
              </a:ext>
            </a:extLst>
          </p:cNvPr>
          <p:cNvSpPr/>
          <p:nvPr>
            <p:custDataLst>
              <p:tags r:id="rId14"/>
            </p:custDataLst>
          </p:nvPr>
        </p:nvSpPr>
        <p:spPr>
          <a:xfrm>
            <a:off x="6237288" y="5681663"/>
            <a:ext cx="360362" cy="1651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19" name="Rectangle 18">
            <a:extLst>
              <a:ext uri="{FF2B5EF4-FFF2-40B4-BE49-F238E27FC236}">
                <a16:creationId xmlns:a16="http://schemas.microsoft.com/office/drawing/2014/main" id="{2DEB2D52-7434-3106-AD22-B0623C74BC51}"/>
              </a:ext>
            </a:extLst>
          </p:cNvPr>
          <p:cNvSpPr/>
          <p:nvPr>
            <p:custDataLst>
              <p:tags r:id="rId15"/>
            </p:custDataLst>
          </p:nvPr>
        </p:nvSpPr>
        <p:spPr>
          <a:xfrm>
            <a:off x="6619875" y="5656263"/>
            <a:ext cx="2432050" cy="2159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xit" presetSubtype="4" fill="hold" grpId="0" nodeType="clickEffect">
                                  <p:stCondLst>
                                    <p:cond delay="0"/>
                                  </p:stCondLst>
                                  <p:childTnLst>
                                    <p:anim calcmode="lin" valueType="num">
                                      <p:cBhvr additive="base">
                                        <p:cTn id="6" dur="500"/>
                                        <p:tgtEl>
                                          <p:spTgt spid="6"/>
                                        </p:tgtEl>
                                        <p:attrNameLst>
                                          <p:attrName>ppt_x</p:attrName>
                                        </p:attrNameLst>
                                      </p:cBhvr>
                                      <p:tavLst>
                                        <p:tav tm="0">
                                          <p:val>
                                            <p:strVal val="ppt_x"/>
                                          </p:val>
                                        </p:tav>
                                        <p:tav tm="100000">
                                          <p:val>
                                            <p:strVal val="ppt_x"/>
                                          </p:val>
                                        </p:tav>
                                      </p:tavLst>
                                    </p:anim>
                                    <p:anim calcmode="lin" valueType="num">
                                      <p:cBhvr additive="base">
                                        <p:cTn id="7" dur="500"/>
                                        <p:tgtEl>
                                          <p:spTgt spid="6"/>
                                        </p:tgtEl>
                                        <p:attrNameLst>
                                          <p:attrName>ppt_y</p:attrName>
                                        </p:attrNameLst>
                                      </p:cBhvr>
                                      <p:tavLst>
                                        <p:tav tm="0">
                                          <p:val>
                                            <p:strVal val="ppt_y"/>
                                          </p:val>
                                        </p:tav>
                                        <p:tav tm="100000">
                                          <p:val>
                                            <p:strVal val="1+ppt_h/2"/>
                                          </p:val>
                                        </p:tav>
                                      </p:tavLst>
                                    </p:anim>
                                    <p:set>
                                      <p:cBhvr>
                                        <p:cTn id="8" dur="1" fill="hold">
                                          <p:stCondLst>
                                            <p:cond delay="499"/>
                                          </p:stCondLst>
                                        </p:cTn>
                                        <p:tgtEl>
                                          <p:spTgt spid="6"/>
                                        </p:tgtEl>
                                        <p:attrNameLst>
                                          <p:attrName>style.visibility</p:attrName>
                                        </p:attrNameLst>
                                      </p:cBhvr>
                                      <p:to>
                                        <p:strVal val="hidden"/>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xit" presetSubtype="4" fill="hold" grpId="0" nodeType="clickEffect">
                                  <p:stCondLst>
                                    <p:cond delay="0"/>
                                  </p:stCondLst>
                                  <p:childTnLst>
                                    <p:anim calcmode="lin" valueType="num">
                                      <p:cBhvr additive="base">
                                        <p:cTn id="12" dur="500"/>
                                        <p:tgtEl>
                                          <p:spTgt spid="8"/>
                                        </p:tgtEl>
                                        <p:attrNameLst>
                                          <p:attrName>ppt_x</p:attrName>
                                        </p:attrNameLst>
                                      </p:cBhvr>
                                      <p:tavLst>
                                        <p:tav tm="0">
                                          <p:val>
                                            <p:strVal val="ppt_x"/>
                                          </p:val>
                                        </p:tav>
                                        <p:tav tm="100000">
                                          <p:val>
                                            <p:strVal val="ppt_x"/>
                                          </p:val>
                                        </p:tav>
                                      </p:tavLst>
                                    </p:anim>
                                    <p:anim calcmode="lin" valueType="num">
                                      <p:cBhvr additive="base">
                                        <p:cTn id="13" dur="500"/>
                                        <p:tgtEl>
                                          <p:spTgt spid="8"/>
                                        </p:tgtEl>
                                        <p:attrNameLst>
                                          <p:attrName>ppt_y</p:attrName>
                                        </p:attrNameLst>
                                      </p:cBhvr>
                                      <p:tavLst>
                                        <p:tav tm="0">
                                          <p:val>
                                            <p:strVal val="ppt_y"/>
                                          </p:val>
                                        </p:tav>
                                        <p:tav tm="100000">
                                          <p:val>
                                            <p:strVal val="1+ppt_h/2"/>
                                          </p:val>
                                        </p:tav>
                                      </p:tavLst>
                                    </p:anim>
                                    <p:set>
                                      <p:cBhvr>
                                        <p:cTn id="14" dur="1" fill="hold">
                                          <p:stCondLst>
                                            <p:cond delay="499"/>
                                          </p:stCondLst>
                                        </p:cTn>
                                        <p:tgtEl>
                                          <p:spTgt spid="8"/>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xit" presetSubtype="4" fill="hold" grpId="0" nodeType="clickEffect">
                                  <p:stCondLst>
                                    <p:cond delay="0"/>
                                  </p:stCondLst>
                                  <p:childTnLst>
                                    <p:anim calcmode="lin" valueType="num">
                                      <p:cBhvr additive="base">
                                        <p:cTn id="18" dur="500"/>
                                        <p:tgtEl>
                                          <p:spTgt spid="11"/>
                                        </p:tgtEl>
                                        <p:attrNameLst>
                                          <p:attrName>ppt_x</p:attrName>
                                        </p:attrNameLst>
                                      </p:cBhvr>
                                      <p:tavLst>
                                        <p:tav tm="0">
                                          <p:val>
                                            <p:strVal val="ppt_x"/>
                                          </p:val>
                                        </p:tav>
                                        <p:tav tm="100000">
                                          <p:val>
                                            <p:strVal val="ppt_x"/>
                                          </p:val>
                                        </p:tav>
                                      </p:tavLst>
                                    </p:anim>
                                    <p:anim calcmode="lin" valueType="num">
                                      <p:cBhvr additive="base">
                                        <p:cTn id="19" dur="500"/>
                                        <p:tgtEl>
                                          <p:spTgt spid="11"/>
                                        </p:tgtEl>
                                        <p:attrNameLst>
                                          <p:attrName>ppt_y</p:attrName>
                                        </p:attrNameLst>
                                      </p:cBhvr>
                                      <p:tavLst>
                                        <p:tav tm="0">
                                          <p:val>
                                            <p:strVal val="ppt_y"/>
                                          </p:val>
                                        </p:tav>
                                        <p:tav tm="100000">
                                          <p:val>
                                            <p:strVal val="1+ppt_h/2"/>
                                          </p:val>
                                        </p:tav>
                                      </p:tavLst>
                                    </p:anim>
                                    <p:set>
                                      <p:cBhvr>
                                        <p:cTn id="20" dur="1" fill="hold">
                                          <p:stCondLst>
                                            <p:cond delay="499"/>
                                          </p:stCondLst>
                                        </p:cTn>
                                        <p:tgtEl>
                                          <p:spTgt spid="11"/>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xit" presetSubtype="4" fill="hold" grpId="0" nodeType="clickEffect">
                                  <p:stCondLst>
                                    <p:cond delay="0"/>
                                  </p:stCondLst>
                                  <p:childTnLst>
                                    <p:anim calcmode="lin" valueType="num">
                                      <p:cBhvr additive="base">
                                        <p:cTn id="24" dur="500"/>
                                        <p:tgtEl>
                                          <p:spTgt spid="7"/>
                                        </p:tgtEl>
                                        <p:attrNameLst>
                                          <p:attrName>ppt_x</p:attrName>
                                        </p:attrNameLst>
                                      </p:cBhvr>
                                      <p:tavLst>
                                        <p:tav tm="0">
                                          <p:val>
                                            <p:strVal val="ppt_x"/>
                                          </p:val>
                                        </p:tav>
                                        <p:tav tm="100000">
                                          <p:val>
                                            <p:strVal val="ppt_x"/>
                                          </p:val>
                                        </p:tav>
                                      </p:tavLst>
                                    </p:anim>
                                    <p:anim calcmode="lin" valueType="num">
                                      <p:cBhvr additive="base">
                                        <p:cTn id="25" dur="500"/>
                                        <p:tgtEl>
                                          <p:spTgt spid="7"/>
                                        </p:tgtEl>
                                        <p:attrNameLst>
                                          <p:attrName>ppt_y</p:attrName>
                                        </p:attrNameLst>
                                      </p:cBhvr>
                                      <p:tavLst>
                                        <p:tav tm="0">
                                          <p:val>
                                            <p:strVal val="ppt_y"/>
                                          </p:val>
                                        </p:tav>
                                        <p:tav tm="100000">
                                          <p:val>
                                            <p:strVal val="1+ppt_h/2"/>
                                          </p:val>
                                        </p:tav>
                                      </p:tavLst>
                                    </p:anim>
                                    <p:set>
                                      <p:cBhvr>
                                        <p:cTn id="26" dur="1" fill="hold">
                                          <p:stCondLst>
                                            <p:cond delay="499"/>
                                          </p:stCondLst>
                                        </p:cTn>
                                        <p:tgtEl>
                                          <p:spTgt spid="7"/>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xit" presetSubtype="4" fill="hold" grpId="0" nodeType="clickEffect">
                                  <p:stCondLst>
                                    <p:cond delay="0"/>
                                  </p:stCondLst>
                                  <p:childTnLst>
                                    <p:anim calcmode="lin" valueType="num">
                                      <p:cBhvr additive="base">
                                        <p:cTn id="30" dur="500"/>
                                        <p:tgtEl>
                                          <p:spTgt spid="10"/>
                                        </p:tgtEl>
                                        <p:attrNameLst>
                                          <p:attrName>ppt_x</p:attrName>
                                        </p:attrNameLst>
                                      </p:cBhvr>
                                      <p:tavLst>
                                        <p:tav tm="0">
                                          <p:val>
                                            <p:strVal val="ppt_x"/>
                                          </p:val>
                                        </p:tav>
                                        <p:tav tm="100000">
                                          <p:val>
                                            <p:strVal val="ppt_x"/>
                                          </p:val>
                                        </p:tav>
                                      </p:tavLst>
                                    </p:anim>
                                    <p:anim calcmode="lin" valueType="num">
                                      <p:cBhvr additive="base">
                                        <p:cTn id="31" dur="500"/>
                                        <p:tgtEl>
                                          <p:spTgt spid="10"/>
                                        </p:tgtEl>
                                        <p:attrNameLst>
                                          <p:attrName>ppt_y</p:attrName>
                                        </p:attrNameLst>
                                      </p:cBhvr>
                                      <p:tavLst>
                                        <p:tav tm="0">
                                          <p:val>
                                            <p:strVal val="ppt_y"/>
                                          </p:val>
                                        </p:tav>
                                        <p:tav tm="100000">
                                          <p:val>
                                            <p:strVal val="1+ppt_h/2"/>
                                          </p:val>
                                        </p:tav>
                                      </p:tavLst>
                                    </p:anim>
                                    <p:set>
                                      <p:cBhvr>
                                        <p:cTn id="32" dur="1" fill="hold">
                                          <p:stCondLst>
                                            <p:cond delay="499"/>
                                          </p:stCondLst>
                                        </p:cTn>
                                        <p:tgtEl>
                                          <p:spTgt spid="10"/>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xit" presetSubtype="4" fill="hold" grpId="0" nodeType="clickEffect">
                                  <p:stCondLst>
                                    <p:cond delay="0"/>
                                  </p:stCondLst>
                                  <p:childTnLst>
                                    <p:anim calcmode="lin" valueType="num">
                                      <p:cBhvr additive="base">
                                        <p:cTn id="36" dur="500"/>
                                        <p:tgtEl>
                                          <p:spTgt spid="12"/>
                                        </p:tgtEl>
                                        <p:attrNameLst>
                                          <p:attrName>ppt_x</p:attrName>
                                        </p:attrNameLst>
                                      </p:cBhvr>
                                      <p:tavLst>
                                        <p:tav tm="0">
                                          <p:val>
                                            <p:strVal val="ppt_x"/>
                                          </p:val>
                                        </p:tav>
                                        <p:tav tm="100000">
                                          <p:val>
                                            <p:strVal val="ppt_x"/>
                                          </p:val>
                                        </p:tav>
                                      </p:tavLst>
                                    </p:anim>
                                    <p:anim calcmode="lin" valueType="num">
                                      <p:cBhvr additive="base">
                                        <p:cTn id="37" dur="500"/>
                                        <p:tgtEl>
                                          <p:spTgt spid="12"/>
                                        </p:tgtEl>
                                        <p:attrNameLst>
                                          <p:attrName>ppt_y</p:attrName>
                                        </p:attrNameLst>
                                      </p:cBhvr>
                                      <p:tavLst>
                                        <p:tav tm="0">
                                          <p:val>
                                            <p:strVal val="ppt_y"/>
                                          </p:val>
                                        </p:tav>
                                        <p:tav tm="100000">
                                          <p:val>
                                            <p:strVal val="1+ppt_h/2"/>
                                          </p:val>
                                        </p:tav>
                                      </p:tavLst>
                                    </p:anim>
                                    <p:set>
                                      <p:cBhvr>
                                        <p:cTn id="38" dur="1" fill="hold">
                                          <p:stCondLst>
                                            <p:cond delay="499"/>
                                          </p:stCondLst>
                                        </p:cTn>
                                        <p:tgtEl>
                                          <p:spTgt spid="12"/>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xit" presetSubtype="4" fill="hold" grpId="0" nodeType="clickEffect">
                                  <p:stCondLst>
                                    <p:cond delay="0"/>
                                  </p:stCondLst>
                                  <p:childTnLst>
                                    <p:anim calcmode="lin" valueType="num">
                                      <p:cBhvr additive="base">
                                        <p:cTn id="42" dur="500"/>
                                        <p:tgtEl>
                                          <p:spTgt spid="13"/>
                                        </p:tgtEl>
                                        <p:attrNameLst>
                                          <p:attrName>ppt_x</p:attrName>
                                        </p:attrNameLst>
                                      </p:cBhvr>
                                      <p:tavLst>
                                        <p:tav tm="0">
                                          <p:val>
                                            <p:strVal val="ppt_x"/>
                                          </p:val>
                                        </p:tav>
                                        <p:tav tm="100000">
                                          <p:val>
                                            <p:strVal val="ppt_x"/>
                                          </p:val>
                                        </p:tav>
                                      </p:tavLst>
                                    </p:anim>
                                    <p:anim calcmode="lin" valueType="num">
                                      <p:cBhvr additive="base">
                                        <p:cTn id="43" dur="500"/>
                                        <p:tgtEl>
                                          <p:spTgt spid="13"/>
                                        </p:tgtEl>
                                        <p:attrNameLst>
                                          <p:attrName>ppt_y</p:attrName>
                                        </p:attrNameLst>
                                      </p:cBhvr>
                                      <p:tavLst>
                                        <p:tav tm="0">
                                          <p:val>
                                            <p:strVal val="ppt_y"/>
                                          </p:val>
                                        </p:tav>
                                        <p:tav tm="100000">
                                          <p:val>
                                            <p:strVal val="1+ppt_h/2"/>
                                          </p:val>
                                        </p:tav>
                                      </p:tavLst>
                                    </p:anim>
                                    <p:set>
                                      <p:cBhvr>
                                        <p:cTn id="44" dur="1" fill="hold">
                                          <p:stCondLst>
                                            <p:cond delay="499"/>
                                          </p:stCondLst>
                                        </p:cTn>
                                        <p:tgtEl>
                                          <p:spTgt spid="13"/>
                                        </p:tgtEl>
                                        <p:attrNameLst>
                                          <p:attrName>style.visibility</p:attrName>
                                        </p:attrNameLst>
                                      </p:cBhvr>
                                      <p:to>
                                        <p:strVal val="hidden"/>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xit" presetSubtype="4" fill="hold" grpId="0" nodeType="clickEffect">
                                  <p:stCondLst>
                                    <p:cond delay="0"/>
                                  </p:stCondLst>
                                  <p:childTnLst>
                                    <p:anim calcmode="lin" valueType="num">
                                      <p:cBhvr additive="base">
                                        <p:cTn id="48" dur="500"/>
                                        <p:tgtEl>
                                          <p:spTgt spid="15"/>
                                        </p:tgtEl>
                                        <p:attrNameLst>
                                          <p:attrName>ppt_x</p:attrName>
                                        </p:attrNameLst>
                                      </p:cBhvr>
                                      <p:tavLst>
                                        <p:tav tm="0">
                                          <p:val>
                                            <p:strVal val="ppt_x"/>
                                          </p:val>
                                        </p:tav>
                                        <p:tav tm="100000">
                                          <p:val>
                                            <p:strVal val="ppt_x"/>
                                          </p:val>
                                        </p:tav>
                                      </p:tavLst>
                                    </p:anim>
                                    <p:anim calcmode="lin" valueType="num">
                                      <p:cBhvr additive="base">
                                        <p:cTn id="49" dur="500"/>
                                        <p:tgtEl>
                                          <p:spTgt spid="15"/>
                                        </p:tgtEl>
                                        <p:attrNameLst>
                                          <p:attrName>ppt_y</p:attrName>
                                        </p:attrNameLst>
                                      </p:cBhvr>
                                      <p:tavLst>
                                        <p:tav tm="0">
                                          <p:val>
                                            <p:strVal val="ppt_y"/>
                                          </p:val>
                                        </p:tav>
                                        <p:tav tm="100000">
                                          <p:val>
                                            <p:strVal val="1+ppt_h/2"/>
                                          </p:val>
                                        </p:tav>
                                      </p:tavLst>
                                    </p:anim>
                                    <p:set>
                                      <p:cBhvr>
                                        <p:cTn id="50" dur="1" fill="hold">
                                          <p:stCondLst>
                                            <p:cond delay="499"/>
                                          </p:stCondLst>
                                        </p:cTn>
                                        <p:tgtEl>
                                          <p:spTgt spid="15"/>
                                        </p:tgtEl>
                                        <p:attrNameLst>
                                          <p:attrName>style.visibility</p:attrName>
                                        </p:attrNameLst>
                                      </p:cBhvr>
                                      <p:to>
                                        <p:strVal val="hidden"/>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xit" presetSubtype="4" fill="hold" grpId="0" nodeType="clickEffect">
                                  <p:stCondLst>
                                    <p:cond delay="0"/>
                                  </p:stCondLst>
                                  <p:childTnLst>
                                    <p:anim calcmode="lin" valueType="num">
                                      <p:cBhvr additive="base">
                                        <p:cTn id="54" dur="500"/>
                                        <p:tgtEl>
                                          <p:spTgt spid="16"/>
                                        </p:tgtEl>
                                        <p:attrNameLst>
                                          <p:attrName>ppt_x</p:attrName>
                                        </p:attrNameLst>
                                      </p:cBhvr>
                                      <p:tavLst>
                                        <p:tav tm="0">
                                          <p:val>
                                            <p:strVal val="ppt_x"/>
                                          </p:val>
                                        </p:tav>
                                        <p:tav tm="100000">
                                          <p:val>
                                            <p:strVal val="ppt_x"/>
                                          </p:val>
                                        </p:tav>
                                      </p:tavLst>
                                    </p:anim>
                                    <p:anim calcmode="lin" valueType="num">
                                      <p:cBhvr additive="base">
                                        <p:cTn id="55" dur="500"/>
                                        <p:tgtEl>
                                          <p:spTgt spid="16"/>
                                        </p:tgtEl>
                                        <p:attrNameLst>
                                          <p:attrName>ppt_y</p:attrName>
                                        </p:attrNameLst>
                                      </p:cBhvr>
                                      <p:tavLst>
                                        <p:tav tm="0">
                                          <p:val>
                                            <p:strVal val="ppt_y"/>
                                          </p:val>
                                        </p:tav>
                                        <p:tav tm="100000">
                                          <p:val>
                                            <p:strVal val="1+ppt_h/2"/>
                                          </p:val>
                                        </p:tav>
                                      </p:tavLst>
                                    </p:anim>
                                    <p:set>
                                      <p:cBhvr>
                                        <p:cTn id="56" dur="1" fill="hold">
                                          <p:stCondLst>
                                            <p:cond delay="499"/>
                                          </p:stCondLst>
                                        </p:cTn>
                                        <p:tgtEl>
                                          <p:spTgt spid="16"/>
                                        </p:tgtEl>
                                        <p:attrNameLst>
                                          <p:attrName>style.visibility</p:attrName>
                                        </p:attrNameLst>
                                      </p:cBhvr>
                                      <p:to>
                                        <p:strVal val="hidden"/>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xit" presetSubtype="4" fill="hold" grpId="0" nodeType="clickEffect">
                                  <p:stCondLst>
                                    <p:cond delay="0"/>
                                  </p:stCondLst>
                                  <p:childTnLst>
                                    <p:anim calcmode="lin" valueType="num">
                                      <p:cBhvr additive="base">
                                        <p:cTn id="60" dur="500"/>
                                        <p:tgtEl>
                                          <p:spTgt spid="17"/>
                                        </p:tgtEl>
                                        <p:attrNameLst>
                                          <p:attrName>ppt_x</p:attrName>
                                        </p:attrNameLst>
                                      </p:cBhvr>
                                      <p:tavLst>
                                        <p:tav tm="0">
                                          <p:val>
                                            <p:strVal val="ppt_x"/>
                                          </p:val>
                                        </p:tav>
                                        <p:tav tm="100000">
                                          <p:val>
                                            <p:strVal val="ppt_x"/>
                                          </p:val>
                                        </p:tav>
                                      </p:tavLst>
                                    </p:anim>
                                    <p:anim calcmode="lin" valueType="num">
                                      <p:cBhvr additive="base">
                                        <p:cTn id="61" dur="500"/>
                                        <p:tgtEl>
                                          <p:spTgt spid="17"/>
                                        </p:tgtEl>
                                        <p:attrNameLst>
                                          <p:attrName>ppt_y</p:attrName>
                                        </p:attrNameLst>
                                      </p:cBhvr>
                                      <p:tavLst>
                                        <p:tav tm="0">
                                          <p:val>
                                            <p:strVal val="ppt_y"/>
                                          </p:val>
                                        </p:tav>
                                        <p:tav tm="100000">
                                          <p:val>
                                            <p:strVal val="1+ppt_h/2"/>
                                          </p:val>
                                        </p:tav>
                                      </p:tavLst>
                                    </p:anim>
                                    <p:set>
                                      <p:cBhvr>
                                        <p:cTn id="62" dur="1" fill="hold">
                                          <p:stCondLst>
                                            <p:cond delay="499"/>
                                          </p:stCondLst>
                                        </p:cTn>
                                        <p:tgtEl>
                                          <p:spTgt spid="17"/>
                                        </p:tgtEl>
                                        <p:attrNameLst>
                                          <p:attrName>style.visibility</p:attrName>
                                        </p:attrNameLst>
                                      </p:cBhvr>
                                      <p:to>
                                        <p:strVal val="hidden"/>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xit" presetSubtype="4" fill="hold" grpId="0" nodeType="clickEffect">
                                  <p:stCondLst>
                                    <p:cond delay="0"/>
                                  </p:stCondLst>
                                  <p:childTnLst>
                                    <p:anim calcmode="lin" valueType="num">
                                      <p:cBhvr additive="base">
                                        <p:cTn id="66" dur="500"/>
                                        <p:tgtEl>
                                          <p:spTgt spid="18"/>
                                        </p:tgtEl>
                                        <p:attrNameLst>
                                          <p:attrName>ppt_x</p:attrName>
                                        </p:attrNameLst>
                                      </p:cBhvr>
                                      <p:tavLst>
                                        <p:tav tm="0">
                                          <p:val>
                                            <p:strVal val="ppt_x"/>
                                          </p:val>
                                        </p:tav>
                                        <p:tav tm="100000">
                                          <p:val>
                                            <p:strVal val="ppt_x"/>
                                          </p:val>
                                        </p:tav>
                                      </p:tavLst>
                                    </p:anim>
                                    <p:anim calcmode="lin" valueType="num">
                                      <p:cBhvr additive="base">
                                        <p:cTn id="67" dur="500"/>
                                        <p:tgtEl>
                                          <p:spTgt spid="18"/>
                                        </p:tgtEl>
                                        <p:attrNameLst>
                                          <p:attrName>ppt_y</p:attrName>
                                        </p:attrNameLst>
                                      </p:cBhvr>
                                      <p:tavLst>
                                        <p:tav tm="0">
                                          <p:val>
                                            <p:strVal val="ppt_y"/>
                                          </p:val>
                                        </p:tav>
                                        <p:tav tm="100000">
                                          <p:val>
                                            <p:strVal val="1+ppt_h/2"/>
                                          </p:val>
                                        </p:tav>
                                      </p:tavLst>
                                    </p:anim>
                                    <p:set>
                                      <p:cBhvr>
                                        <p:cTn id="68" dur="1" fill="hold">
                                          <p:stCondLst>
                                            <p:cond delay="499"/>
                                          </p:stCondLst>
                                        </p:cTn>
                                        <p:tgtEl>
                                          <p:spTgt spid="18"/>
                                        </p:tgtEl>
                                        <p:attrNameLst>
                                          <p:attrName>style.visibility</p:attrName>
                                        </p:attrNameLst>
                                      </p:cBhvr>
                                      <p:to>
                                        <p:strVal val="hidden"/>
                                      </p:to>
                                    </p:set>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xit" presetSubtype="4" fill="hold" grpId="0" nodeType="clickEffect">
                                  <p:stCondLst>
                                    <p:cond delay="0"/>
                                  </p:stCondLst>
                                  <p:childTnLst>
                                    <p:anim calcmode="lin" valueType="num">
                                      <p:cBhvr additive="base">
                                        <p:cTn id="72" dur="500"/>
                                        <p:tgtEl>
                                          <p:spTgt spid="19"/>
                                        </p:tgtEl>
                                        <p:attrNameLst>
                                          <p:attrName>ppt_x</p:attrName>
                                        </p:attrNameLst>
                                      </p:cBhvr>
                                      <p:tavLst>
                                        <p:tav tm="0">
                                          <p:val>
                                            <p:strVal val="ppt_x"/>
                                          </p:val>
                                        </p:tav>
                                        <p:tav tm="100000">
                                          <p:val>
                                            <p:strVal val="ppt_x"/>
                                          </p:val>
                                        </p:tav>
                                      </p:tavLst>
                                    </p:anim>
                                    <p:anim calcmode="lin" valueType="num">
                                      <p:cBhvr additive="base">
                                        <p:cTn id="73" dur="500"/>
                                        <p:tgtEl>
                                          <p:spTgt spid="19"/>
                                        </p:tgtEl>
                                        <p:attrNameLst>
                                          <p:attrName>ppt_y</p:attrName>
                                        </p:attrNameLst>
                                      </p:cBhvr>
                                      <p:tavLst>
                                        <p:tav tm="0">
                                          <p:val>
                                            <p:strVal val="ppt_y"/>
                                          </p:val>
                                        </p:tav>
                                        <p:tav tm="100000">
                                          <p:val>
                                            <p:strVal val="1+ppt_h/2"/>
                                          </p:val>
                                        </p:tav>
                                      </p:tavLst>
                                    </p:anim>
                                    <p:set>
                                      <p:cBhvr>
                                        <p:cTn id="74"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1" grpId="0" animBg="1"/>
      <p:bldP spid="12" grpId="0" animBg="1"/>
      <p:bldP spid="13" grpId="0" animBg="1"/>
      <p:bldP spid="15" grpId="0" animBg="1"/>
      <p:bldP spid="16" grpId="0" animBg="1"/>
      <p:bldP spid="17" grpId="0" animBg="1"/>
      <p:bldP spid="18" grpId="0" animBg="1"/>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4A1E5-85A3-B681-A4F0-BEB8F0ADF97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161B9B1-BB72-BB8A-D690-07291CD3F24D}"/>
              </a:ext>
            </a:extLst>
          </p:cNvPr>
          <p:cNvSpPr>
            <a:spLocks noGrp="1"/>
          </p:cNvSpPr>
          <p:nvPr>
            <p:ph type="title"/>
            <p:custDataLst>
              <p:tags r:id="rId1"/>
            </p:custDataLst>
          </p:nvPr>
        </p:nvSpPr>
        <p:spPr/>
        <p:txBody>
          <a:bodyPr/>
          <a:lstStyle/>
          <a:p>
            <a:r>
              <a:rPr lang="fr-CA" dirty="0"/>
              <a:t>1. Les aspects financiers</a:t>
            </a:r>
          </a:p>
        </p:txBody>
      </p:sp>
      <p:sp>
        <p:nvSpPr>
          <p:cNvPr id="4" name="Espace réservé du contenu 2">
            <a:extLst>
              <a:ext uri="{FF2B5EF4-FFF2-40B4-BE49-F238E27FC236}">
                <a16:creationId xmlns:a16="http://schemas.microsoft.com/office/drawing/2014/main" id="{4BA21AEF-ADB9-EF46-5423-55A39A3265A6}"/>
              </a:ext>
            </a:extLst>
          </p:cNvPr>
          <p:cNvSpPr txBox="1">
            <a:spLocks/>
          </p:cNvSpPr>
          <p:nvPr>
            <p:custDataLst>
              <p:tags r:id="rId2"/>
            </p:custDataLst>
          </p:nvPr>
        </p:nvSpPr>
        <p:spPr>
          <a:xfrm>
            <a:off x="827584" y="1124744"/>
            <a:ext cx="7543800" cy="4896544"/>
          </a:xfrm>
          <a:prstGeom prst="rect">
            <a:avLst/>
          </a:prstGeom>
        </p:spPr>
        <p:txBody>
          <a:bodyPr vert="horz" lIns="91440" tIns="45720" rIns="91440" bIns="45720" rtlCol="0" anchor="ctr" anchorCtr="0">
            <a:normAutofit fontScale="92500" lnSpcReduction="20000"/>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r>
              <a:rPr lang="fr-CA" sz="6600" dirty="0"/>
              <a:t>États financiers vérifiés ou non ? </a:t>
            </a:r>
            <a:endParaRPr lang="fr-CA" sz="4000" dirty="0"/>
          </a:p>
          <a:p>
            <a:r>
              <a:rPr lang="fr-CA" sz="4000" dirty="0"/>
              <a:t>Comptable ou non</a:t>
            </a:r>
          </a:p>
          <a:p>
            <a:r>
              <a:rPr lang="fr-CA" sz="4000" dirty="0"/>
              <a:t>Mission d’audit, mission d’examen et mission de compilation</a:t>
            </a:r>
          </a:p>
          <a:p>
            <a:pPr marL="0" indent="0">
              <a:buNone/>
            </a:pPr>
            <a:endParaRPr lang="fr-CA" sz="1900" dirty="0"/>
          </a:p>
          <a:p>
            <a:pPr marL="0" indent="0">
              <a:buNone/>
            </a:pPr>
            <a:r>
              <a:rPr lang="fr-CA" sz="1900" dirty="0"/>
              <a:t>Réf.: </a:t>
            </a:r>
            <a:r>
              <a:rPr lang="fr-CA" sz="1900" dirty="0">
                <a:hlinkClick r:id="rId5"/>
              </a:rPr>
              <a:t>https://cpaquebec.ca/fr/grand-public/coup-doeil-sur-la-profession/les-cpa-et-les-etats-financiers/</a:t>
            </a:r>
            <a:r>
              <a:rPr lang="fr-CA" sz="1900" dirty="0"/>
              <a:t> </a:t>
            </a:r>
          </a:p>
          <a:p>
            <a:pPr marL="0" indent="0">
              <a:buNone/>
            </a:pPr>
            <a:r>
              <a:rPr lang="fr-CA" sz="1900" dirty="0"/>
              <a:t>Pour en savoir plus, il existe de nombreuses formations. Par exemple: </a:t>
            </a:r>
            <a:r>
              <a:rPr lang="fr-CA" sz="20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6"/>
              </a:rPr>
              <a:t>https://crfl.ca/formations/lire-et-comprendre-les-etats-financiers/</a:t>
            </a:r>
            <a:endParaRPr lang="fr-CA" sz="1900" dirty="0"/>
          </a:p>
        </p:txBody>
      </p:sp>
    </p:spTree>
    <p:extLst>
      <p:ext uri="{BB962C8B-B14F-4D97-AF65-F5344CB8AC3E}">
        <p14:creationId xmlns:p14="http://schemas.microsoft.com/office/powerpoint/2010/main" val="3448973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7D95A-AC46-86F0-3CF4-01974F3FB87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9CFC839-66E9-B837-CF9E-60D0F6BEE602}"/>
              </a:ext>
            </a:extLst>
          </p:cNvPr>
          <p:cNvSpPr>
            <a:spLocks noGrp="1"/>
          </p:cNvSpPr>
          <p:nvPr>
            <p:ph type="title"/>
            <p:custDataLst>
              <p:tags r:id="rId1"/>
            </p:custDataLst>
          </p:nvPr>
        </p:nvSpPr>
        <p:spPr/>
        <p:txBody>
          <a:bodyPr/>
          <a:lstStyle/>
          <a:p>
            <a:r>
              <a:rPr lang="fr-CA" dirty="0"/>
              <a:t>1. Les aspects financiers</a:t>
            </a:r>
          </a:p>
        </p:txBody>
      </p:sp>
      <p:sp>
        <p:nvSpPr>
          <p:cNvPr id="4" name="Espace réservé du contenu 2">
            <a:extLst>
              <a:ext uri="{FF2B5EF4-FFF2-40B4-BE49-F238E27FC236}">
                <a16:creationId xmlns:a16="http://schemas.microsoft.com/office/drawing/2014/main" id="{6DB382F6-F0FA-C698-AB53-1C64F63B077A}"/>
              </a:ext>
            </a:extLst>
          </p:cNvPr>
          <p:cNvSpPr txBox="1">
            <a:spLocks/>
          </p:cNvSpPr>
          <p:nvPr>
            <p:custDataLst>
              <p:tags r:id="rId2"/>
            </p:custDataLst>
          </p:nvPr>
        </p:nvSpPr>
        <p:spPr>
          <a:xfrm>
            <a:off x="503548" y="800708"/>
            <a:ext cx="8136904" cy="5256584"/>
          </a:xfrm>
          <a:prstGeom prst="rect">
            <a:avLst/>
          </a:prstGeom>
        </p:spPr>
        <p:txBody>
          <a:bodyPr vert="horz" lIns="91440" tIns="45720" rIns="91440" bIns="45720" rtlCol="0" anchor="ctr" anchorCtr="0">
            <a:normAutofit fontScale="77500" lnSpcReduction="20000"/>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r>
              <a:rPr lang="fr-CA" sz="5200" dirty="0"/>
              <a:t>Différents organismes, différents financements</a:t>
            </a:r>
          </a:p>
          <a:p>
            <a:pPr marL="0" indent="0">
              <a:buNone/>
            </a:pPr>
            <a:r>
              <a:rPr lang="fr-CA" sz="3800" dirty="0"/>
              <a:t>On peut conseiller de tenir divers outils à jour. Par exemple :</a:t>
            </a:r>
          </a:p>
          <a:p>
            <a:pPr marL="514350" indent="-514350">
              <a:buAutoNum type="arabicPeriod"/>
            </a:pPr>
            <a:r>
              <a:rPr lang="fr-CA" dirty="0">
                <a:solidFill>
                  <a:schemeClr val="tx1"/>
                </a:solidFill>
              </a:rPr>
              <a:t>Budget de fonctionnement </a:t>
            </a:r>
            <a:r>
              <a:rPr lang="fr-CA" dirty="0"/>
              <a:t>pour les demandes de subvention (ou rehaussement) annuelles récurrentes à la mission globale. </a:t>
            </a:r>
          </a:p>
          <a:p>
            <a:pPr marL="320040" lvl="1" indent="0">
              <a:buNone/>
            </a:pPr>
            <a:r>
              <a:rPr lang="fr-CA" dirty="0"/>
              <a:t>	À titre d’exemple, des regroupements régionaux et provinciaux d’organismes militent en faveur de faire reconnaître des financements plus réalistes et utilisent différents calculs, certains appelés « seuils planchers ».</a:t>
            </a:r>
          </a:p>
          <a:p>
            <a:pPr marL="320040" lvl="1" indent="0">
              <a:buNone/>
            </a:pPr>
            <a:r>
              <a:rPr lang="fr-CA" dirty="0"/>
              <a:t> </a:t>
            </a:r>
          </a:p>
          <a:p>
            <a:pPr marL="320040" lvl="1" indent="0">
              <a:buNone/>
            </a:pPr>
            <a:r>
              <a:rPr lang="fr-CA" dirty="0"/>
              <a:t>	Ex. : </a:t>
            </a:r>
            <a:r>
              <a:rPr lang="fr-CA" u="sng" dirty="0">
                <a:hlinkClick r:id="rId5"/>
              </a:rPr>
              <a:t>https://trpocb.org/les-seuils/</a:t>
            </a:r>
            <a:endParaRPr lang="fr-CA" u="sng" dirty="0"/>
          </a:p>
          <a:p>
            <a:pPr marL="320040" lvl="1" indent="0">
              <a:buNone/>
            </a:pPr>
            <a:endParaRPr lang="fr-CA" dirty="0"/>
          </a:p>
          <a:p>
            <a:pPr marL="514350" indent="-514350">
              <a:buFont typeface="Arial" pitchFamily="34" charset="0"/>
              <a:buAutoNum type="arabicPeriod"/>
            </a:pPr>
            <a:r>
              <a:rPr lang="fr-CA" dirty="0">
                <a:solidFill>
                  <a:schemeClr val="tx1"/>
                </a:solidFill>
              </a:rPr>
              <a:t>Budget de caisse comparatif </a:t>
            </a:r>
            <a:r>
              <a:rPr lang="fr-CA" dirty="0"/>
              <a:t>fonctionnel et réaliste pour l’année en cours (à utiliser avec le C.A. pour le suivi budgétaire)</a:t>
            </a:r>
          </a:p>
          <a:p>
            <a:endParaRPr lang="fr-CA" sz="4000" dirty="0"/>
          </a:p>
          <a:p>
            <a:endParaRPr lang="fr-CA" sz="1900" dirty="0"/>
          </a:p>
        </p:txBody>
      </p:sp>
    </p:spTree>
    <p:extLst>
      <p:ext uri="{BB962C8B-B14F-4D97-AF65-F5344CB8AC3E}">
        <p14:creationId xmlns:p14="http://schemas.microsoft.com/office/powerpoint/2010/main" val="558701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146FB-1E9B-29F7-1D90-EF33E0164D2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603E7AD-C607-E9C2-61D8-A384AB158B45}"/>
              </a:ext>
            </a:extLst>
          </p:cNvPr>
          <p:cNvSpPr>
            <a:spLocks noGrp="1"/>
          </p:cNvSpPr>
          <p:nvPr>
            <p:ph type="title"/>
            <p:custDataLst>
              <p:tags r:id="rId1"/>
            </p:custDataLst>
          </p:nvPr>
        </p:nvSpPr>
        <p:spPr/>
        <p:txBody>
          <a:bodyPr/>
          <a:lstStyle/>
          <a:p>
            <a:r>
              <a:rPr lang="fr-CA" dirty="0"/>
              <a:t>1. Les aspects financiers</a:t>
            </a:r>
          </a:p>
        </p:txBody>
      </p:sp>
      <p:sp>
        <p:nvSpPr>
          <p:cNvPr id="4" name="Espace réservé du contenu 2">
            <a:extLst>
              <a:ext uri="{FF2B5EF4-FFF2-40B4-BE49-F238E27FC236}">
                <a16:creationId xmlns:a16="http://schemas.microsoft.com/office/drawing/2014/main" id="{F1DDBE0C-4487-93BA-D13A-D41F2CF8FD88}"/>
              </a:ext>
            </a:extLst>
          </p:cNvPr>
          <p:cNvSpPr txBox="1">
            <a:spLocks/>
          </p:cNvSpPr>
          <p:nvPr>
            <p:custDataLst>
              <p:tags r:id="rId2"/>
            </p:custDataLst>
          </p:nvPr>
        </p:nvSpPr>
        <p:spPr>
          <a:xfrm>
            <a:off x="827584" y="620688"/>
            <a:ext cx="7543800" cy="5400600"/>
          </a:xfrm>
          <a:prstGeom prst="rect">
            <a:avLst/>
          </a:prstGeom>
        </p:spPr>
        <p:txBody>
          <a:bodyPr vert="horz" lIns="91440" tIns="45720" rIns="91440" bIns="45720" rtlCol="0" anchor="ctr" anchorCtr="0">
            <a:normAutofit fontScale="77500" lnSpcReduction="20000"/>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r>
              <a:rPr lang="fr-CA" sz="6600" dirty="0"/>
              <a:t>Et l’économie sociale, c’est quoi là-dedans ?</a:t>
            </a:r>
          </a:p>
          <a:p>
            <a:pPr marL="0" indent="0" algn="ctr">
              <a:buFont typeface="Arial" pitchFamily="34" charset="0"/>
              <a:buNone/>
            </a:pPr>
            <a:endParaRPr lang="fr-CA" sz="4000" dirty="0"/>
          </a:p>
          <a:p>
            <a:r>
              <a:rPr lang="fr-CA" sz="4000" dirty="0"/>
              <a:t>Entreprises:</a:t>
            </a:r>
          </a:p>
          <a:p>
            <a:pPr lvl="1"/>
            <a:r>
              <a:rPr lang="fr-CA" sz="3600" dirty="0"/>
              <a:t>Individuelle ou collective (OBNL et COOP)</a:t>
            </a:r>
          </a:p>
          <a:p>
            <a:pPr lvl="1"/>
            <a:r>
              <a:rPr lang="fr-CA" sz="3600" dirty="0"/>
              <a:t>Formes juridiques</a:t>
            </a:r>
          </a:p>
          <a:p>
            <a:pPr lvl="1"/>
            <a:r>
              <a:rPr lang="fr-CA" sz="3600" dirty="0"/>
              <a:t>But lucratif ou à but non lucratif</a:t>
            </a:r>
          </a:p>
          <a:p>
            <a:r>
              <a:rPr lang="fr-CA" sz="4000" dirty="0"/>
              <a:t>Faire une activité d’économie sociale versus Être une entreprise d’économie sociale</a:t>
            </a:r>
          </a:p>
          <a:p>
            <a:pPr marL="0" indent="0">
              <a:buNone/>
            </a:pPr>
            <a:endParaRPr lang="fr-CA" sz="2600" dirty="0"/>
          </a:p>
          <a:p>
            <a:pPr marL="0" indent="0">
              <a:buNone/>
            </a:pPr>
            <a:r>
              <a:rPr lang="fr-CA" sz="2600" dirty="0"/>
              <a:t>Réf.: Registraire des entreprises – </a:t>
            </a:r>
            <a:r>
              <a:rPr lang="fr-CA" sz="2600" dirty="0">
                <a:hlinkClick r:id="rId5"/>
              </a:rPr>
              <a:t>Guide de constitution d’un OBNL</a:t>
            </a:r>
            <a:endParaRPr lang="fr-CA" sz="2600" dirty="0"/>
          </a:p>
          <a:p>
            <a:pPr marL="0" indent="0">
              <a:buNone/>
            </a:pPr>
            <a:r>
              <a:rPr lang="fr-CA" sz="2600" dirty="0"/>
              <a:t>Ressources: Les CDR </a:t>
            </a:r>
            <a:r>
              <a:rPr lang="fr-CA" u="sng" dirty="0">
                <a:hlinkClick r:id="rId6"/>
              </a:rPr>
              <a:t>https://cdrq.coop/</a:t>
            </a:r>
            <a:endParaRPr lang="fr-CA" sz="4000" dirty="0"/>
          </a:p>
        </p:txBody>
      </p:sp>
    </p:spTree>
    <p:extLst>
      <p:ext uri="{BB962C8B-B14F-4D97-AF65-F5344CB8AC3E}">
        <p14:creationId xmlns:p14="http://schemas.microsoft.com/office/powerpoint/2010/main" val="3094443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89AF73F-B520-F1B4-AC2B-B5D7D0FA3286}"/>
              </a:ext>
            </a:extLst>
          </p:cNvPr>
          <p:cNvSpPr>
            <a:spLocks noGrp="1"/>
          </p:cNvSpPr>
          <p:nvPr>
            <p:ph sz="half" idx="1"/>
            <p:custDataLst>
              <p:tags r:id="rId1"/>
            </p:custDataLst>
          </p:nvPr>
        </p:nvSpPr>
        <p:spPr/>
        <p:txBody>
          <a:bodyPr>
            <a:normAutofit/>
          </a:bodyPr>
          <a:lstStyle/>
          <a:p>
            <a:pPr marL="0" indent="0" algn="ctr">
              <a:buNone/>
            </a:pPr>
            <a:r>
              <a:rPr lang="fr-CA" sz="6600" dirty="0"/>
              <a:t>Et notre rôle comme OC dans tout ça ?</a:t>
            </a:r>
          </a:p>
        </p:txBody>
      </p:sp>
      <p:sp>
        <p:nvSpPr>
          <p:cNvPr id="4" name="Titre 1">
            <a:extLst>
              <a:ext uri="{FF2B5EF4-FFF2-40B4-BE49-F238E27FC236}">
                <a16:creationId xmlns:a16="http://schemas.microsoft.com/office/drawing/2014/main" id="{250769F9-C713-61B8-66D7-DB7AE74AD9CA}"/>
              </a:ext>
            </a:extLst>
          </p:cNvPr>
          <p:cNvSpPr>
            <a:spLocks noGrp="1"/>
          </p:cNvSpPr>
          <p:nvPr>
            <p:ph type="title"/>
            <p:custDataLst>
              <p:tags r:id="rId2"/>
            </p:custDataLst>
          </p:nvPr>
        </p:nvSpPr>
        <p:spPr>
          <a:xfrm>
            <a:off x="971550" y="6308725"/>
            <a:ext cx="7358063" cy="374650"/>
          </a:xfrm>
        </p:spPr>
        <p:txBody>
          <a:bodyPr/>
          <a:lstStyle/>
          <a:p>
            <a:r>
              <a:rPr lang="fr-CA" dirty="0"/>
              <a:t>1. Les aspects financiers</a:t>
            </a:r>
          </a:p>
        </p:txBody>
      </p:sp>
    </p:spTree>
    <p:extLst>
      <p:ext uri="{BB962C8B-B14F-4D97-AF65-F5344CB8AC3E}">
        <p14:creationId xmlns:p14="http://schemas.microsoft.com/office/powerpoint/2010/main" val="1758054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custDataLst>
              <p:tags r:id="rId1"/>
            </p:custDataLst>
          </p:nvPr>
        </p:nvSpPr>
        <p:spPr/>
        <p:txBody>
          <a:bodyPr/>
          <a:lstStyle/>
          <a:p>
            <a:r>
              <a:rPr lang="fr-CA" sz="4800" dirty="0"/>
              <a:t>2. </a:t>
            </a:r>
            <a:r>
              <a:rPr lang="fr-FR" sz="4800" dirty="0"/>
              <a:t>Planification, évaluation et gestion de projets</a:t>
            </a:r>
            <a:endParaRPr lang="fr-CA" sz="4800" dirty="0"/>
          </a:p>
        </p:txBody>
      </p:sp>
    </p:spTree>
    <p:extLst>
      <p:ext uri="{BB962C8B-B14F-4D97-AF65-F5344CB8AC3E}">
        <p14:creationId xmlns:p14="http://schemas.microsoft.com/office/powerpoint/2010/main" val="1282018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73A923CB-8778-5282-FEE3-2FC4621043F4}"/>
              </a:ext>
            </a:extLst>
          </p:cNvPr>
          <p:cNvPicPr>
            <a:picLocks noGrp="1" noChangeAspect="1"/>
          </p:cNvPicPr>
          <p:nvPr>
            <p:ph idx="1"/>
            <p:custDataLst>
              <p:tags r:id="rId1"/>
            </p:custDataLst>
          </p:nvPr>
        </p:nvPicPr>
        <p:blipFill>
          <a:blip r:embed="rId4"/>
          <a:stretch>
            <a:fillRect/>
          </a:stretch>
        </p:blipFill>
        <p:spPr>
          <a:xfrm>
            <a:off x="755576" y="404664"/>
            <a:ext cx="7488832" cy="5760640"/>
          </a:xfrm>
          <a:prstGeom prst="rect">
            <a:avLst/>
          </a:prstGeom>
        </p:spPr>
      </p:pic>
      <p:sp>
        <p:nvSpPr>
          <p:cNvPr id="5" name="ZoneTexte 4">
            <a:extLst>
              <a:ext uri="{FF2B5EF4-FFF2-40B4-BE49-F238E27FC236}">
                <a16:creationId xmlns:a16="http://schemas.microsoft.com/office/drawing/2014/main" id="{11286806-1A05-DF68-732D-EEB1A9800842}"/>
              </a:ext>
            </a:extLst>
          </p:cNvPr>
          <p:cNvSpPr txBox="1"/>
          <p:nvPr>
            <p:custDataLst>
              <p:tags r:id="rId2"/>
            </p:custDataLst>
          </p:nvPr>
        </p:nvSpPr>
        <p:spPr>
          <a:xfrm>
            <a:off x="323528" y="6381328"/>
            <a:ext cx="8712968" cy="307777"/>
          </a:xfrm>
          <a:prstGeom prst="rect">
            <a:avLst/>
          </a:prstGeom>
          <a:noFill/>
        </p:spPr>
        <p:txBody>
          <a:bodyPr wrap="square" rtlCol="0">
            <a:spAutoFit/>
          </a:bodyPr>
          <a:lstStyle/>
          <a:p>
            <a:r>
              <a:rPr lang="fr-CA" sz="1400" dirty="0"/>
              <a:t>Réf.: https://communagir.org/contenus-et-outils/comprendre-et-agir/le-developpement-collectif/</a:t>
            </a:r>
          </a:p>
        </p:txBody>
      </p:sp>
    </p:spTree>
    <p:extLst>
      <p:ext uri="{BB962C8B-B14F-4D97-AF65-F5344CB8AC3E}">
        <p14:creationId xmlns:p14="http://schemas.microsoft.com/office/powerpoint/2010/main" val="2922797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6216295-2FF9-8607-24A3-2A7BA5C4E51A}"/>
              </a:ext>
            </a:extLst>
          </p:cNvPr>
          <p:cNvPicPr>
            <a:picLocks noChangeAspect="1"/>
          </p:cNvPicPr>
          <p:nvPr>
            <p:custDataLst>
              <p:tags r:id="rId1"/>
            </p:custDataLst>
          </p:nvPr>
        </p:nvPicPr>
        <p:blipFill>
          <a:blip r:embed="rId5"/>
          <a:stretch>
            <a:fillRect/>
          </a:stretch>
        </p:blipFill>
        <p:spPr>
          <a:xfrm>
            <a:off x="647564" y="548680"/>
            <a:ext cx="7848871" cy="5452129"/>
          </a:xfrm>
          <a:prstGeom prst="rect">
            <a:avLst/>
          </a:prstGeom>
        </p:spPr>
      </p:pic>
      <p:sp>
        <p:nvSpPr>
          <p:cNvPr id="5" name="ZoneTexte 4">
            <a:extLst>
              <a:ext uri="{FF2B5EF4-FFF2-40B4-BE49-F238E27FC236}">
                <a16:creationId xmlns:a16="http://schemas.microsoft.com/office/drawing/2014/main" id="{8E48C852-1FB4-A803-C696-17D7A78CD38D}"/>
              </a:ext>
            </a:extLst>
          </p:cNvPr>
          <p:cNvSpPr txBox="1"/>
          <p:nvPr>
            <p:custDataLst>
              <p:tags r:id="rId2"/>
            </p:custDataLst>
          </p:nvPr>
        </p:nvSpPr>
        <p:spPr>
          <a:xfrm>
            <a:off x="647564" y="6381328"/>
            <a:ext cx="8388932" cy="307777"/>
          </a:xfrm>
          <a:prstGeom prst="rect">
            <a:avLst/>
          </a:prstGeom>
          <a:noFill/>
        </p:spPr>
        <p:txBody>
          <a:bodyPr wrap="square" rtlCol="0">
            <a:spAutoFit/>
          </a:bodyPr>
          <a:lstStyle/>
          <a:p>
            <a:r>
              <a:rPr lang="fr-CA" sz="1400" dirty="0"/>
              <a:t>Réf.: https://www.lescahiersdelinnovation.com/la-courbe-de-diffusion-de-l-innovation/</a:t>
            </a:r>
          </a:p>
        </p:txBody>
      </p:sp>
    </p:spTree>
    <p:extLst>
      <p:ext uri="{BB962C8B-B14F-4D97-AF65-F5344CB8AC3E}">
        <p14:creationId xmlns:p14="http://schemas.microsoft.com/office/powerpoint/2010/main" val="5979827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C275B-5ED2-78F1-B58D-1C1E9EFA61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A7D116-38F8-A913-ADFE-72E6796AFF31}"/>
              </a:ext>
            </a:extLst>
          </p:cNvPr>
          <p:cNvSpPr>
            <a:spLocks noGrp="1"/>
          </p:cNvSpPr>
          <p:nvPr>
            <p:ph type="title"/>
            <p:custDataLst>
              <p:tags r:id="rId1"/>
            </p:custDataLst>
          </p:nvPr>
        </p:nvSpPr>
        <p:spPr/>
        <p:txBody>
          <a:bodyPr/>
          <a:lstStyle/>
          <a:p>
            <a:r>
              <a:rPr lang="fr-CA" dirty="0"/>
              <a:t>2. Planification, évaluation et gestion de projets</a:t>
            </a:r>
          </a:p>
        </p:txBody>
      </p:sp>
      <p:sp>
        <p:nvSpPr>
          <p:cNvPr id="4" name="Espace réservé du contenu 2">
            <a:extLst>
              <a:ext uri="{FF2B5EF4-FFF2-40B4-BE49-F238E27FC236}">
                <a16:creationId xmlns:a16="http://schemas.microsoft.com/office/drawing/2014/main" id="{D97E11BF-B2C4-C144-8A6A-2983EE5CE3A6}"/>
              </a:ext>
            </a:extLst>
          </p:cNvPr>
          <p:cNvSpPr txBox="1">
            <a:spLocks/>
          </p:cNvSpPr>
          <p:nvPr>
            <p:custDataLst>
              <p:tags r:id="rId2"/>
            </p:custDataLst>
          </p:nvPr>
        </p:nvSpPr>
        <p:spPr>
          <a:xfrm>
            <a:off x="827584" y="1124744"/>
            <a:ext cx="7543800" cy="4896544"/>
          </a:xfrm>
          <a:prstGeom prst="rect">
            <a:avLst/>
          </a:prstGeom>
        </p:spPr>
        <p:txBody>
          <a:bodyPr vert="horz" lIns="91440" tIns="45720" rIns="91440" bIns="45720" rtlCol="0" anchor="ctr" anchorCtr="0">
            <a:normAutofit/>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r>
              <a:rPr lang="fr-CA" sz="6600" dirty="0"/>
              <a:t>Réalité pour les organismes</a:t>
            </a:r>
            <a:endParaRPr lang="fr-CA" sz="4000" dirty="0"/>
          </a:p>
          <a:p>
            <a:pPr marL="0" indent="0">
              <a:buNone/>
            </a:pPr>
            <a:endParaRPr lang="fr-CA" sz="4000" dirty="0"/>
          </a:p>
        </p:txBody>
      </p:sp>
    </p:spTree>
    <p:extLst>
      <p:ext uri="{BB962C8B-B14F-4D97-AF65-F5344CB8AC3E}">
        <p14:creationId xmlns:p14="http://schemas.microsoft.com/office/powerpoint/2010/main" val="3923956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6C255-C0EE-1705-1A48-3A3B8B5D353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3074E21-8359-24EB-81E9-E241E62EFAEA}"/>
              </a:ext>
            </a:extLst>
          </p:cNvPr>
          <p:cNvSpPr>
            <a:spLocks noGrp="1"/>
          </p:cNvSpPr>
          <p:nvPr>
            <p:ph type="title"/>
            <p:custDataLst>
              <p:tags r:id="rId1"/>
            </p:custDataLst>
          </p:nvPr>
        </p:nvSpPr>
        <p:spPr/>
        <p:txBody>
          <a:bodyPr/>
          <a:lstStyle/>
          <a:p>
            <a:r>
              <a:rPr lang="fr-CA" dirty="0"/>
              <a:t>2. Planification, évaluation et gestion de projets</a:t>
            </a:r>
          </a:p>
        </p:txBody>
      </p:sp>
      <p:sp>
        <p:nvSpPr>
          <p:cNvPr id="4" name="Espace réservé du contenu 2">
            <a:extLst>
              <a:ext uri="{FF2B5EF4-FFF2-40B4-BE49-F238E27FC236}">
                <a16:creationId xmlns:a16="http://schemas.microsoft.com/office/drawing/2014/main" id="{1C0C825F-B17C-8E95-E910-B5E27676A955}"/>
              </a:ext>
            </a:extLst>
          </p:cNvPr>
          <p:cNvSpPr txBox="1">
            <a:spLocks/>
          </p:cNvSpPr>
          <p:nvPr>
            <p:custDataLst>
              <p:tags r:id="rId2"/>
            </p:custDataLst>
          </p:nvPr>
        </p:nvSpPr>
        <p:spPr>
          <a:xfrm>
            <a:off x="827584" y="1124744"/>
            <a:ext cx="7543800" cy="4896544"/>
          </a:xfrm>
          <a:prstGeom prst="rect">
            <a:avLst/>
          </a:prstGeom>
        </p:spPr>
        <p:txBody>
          <a:bodyPr vert="horz" lIns="91440" tIns="45720" rIns="91440" bIns="45720" rtlCol="0" anchor="ctr" anchorCtr="0">
            <a:normAutofit/>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buNone/>
            </a:pPr>
            <a:endParaRPr lang="fr-CA" sz="4000" dirty="0"/>
          </a:p>
        </p:txBody>
      </p:sp>
      <p:pic>
        <p:nvPicPr>
          <p:cNvPr id="5" name="Espace réservé du contenu 3">
            <a:extLst>
              <a:ext uri="{FF2B5EF4-FFF2-40B4-BE49-F238E27FC236}">
                <a16:creationId xmlns:a16="http://schemas.microsoft.com/office/drawing/2014/main" id="{B408B1FB-69FD-4754-6D38-7DFF625264B6}"/>
              </a:ext>
            </a:extLst>
          </p:cNvPr>
          <p:cNvPicPr>
            <a:picLocks noChangeAspect="1"/>
          </p:cNvPicPr>
          <p:nvPr>
            <p:custDataLst>
              <p:tags r:id="rId3"/>
            </p:custDataLst>
          </p:nvPr>
        </p:nvPicPr>
        <p:blipFill>
          <a:blip r:embed="rId7"/>
          <a:stretch>
            <a:fillRect/>
          </a:stretch>
        </p:blipFill>
        <p:spPr>
          <a:xfrm>
            <a:off x="751789" y="1592796"/>
            <a:ext cx="4540104" cy="3492388"/>
          </a:xfrm>
          <a:prstGeom prst="rect">
            <a:avLst/>
          </a:prstGeom>
        </p:spPr>
      </p:pic>
      <p:pic>
        <p:nvPicPr>
          <p:cNvPr id="3" name="Espace réservé du contenu 3">
            <a:extLst>
              <a:ext uri="{FF2B5EF4-FFF2-40B4-BE49-F238E27FC236}">
                <a16:creationId xmlns:a16="http://schemas.microsoft.com/office/drawing/2014/main" id="{5A08CFAC-8C74-B109-7D85-B4C69C3F5FF1}"/>
              </a:ext>
            </a:extLst>
          </p:cNvPr>
          <p:cNvPicPr>
            <a:picLocks noGrp="1" noChangeAspect="1"/>
          </p:cNvPicPr>
          <p:nvPr>
            <p:ph idx="1"/>
            <p:custDataLst>
              <p:tags r:id="rId4"/>
            </p:custDataLst>
          </p:nvPr>
        </p:nvPicPr>
        <p:blipFill>
          <a:blip r:embed="rId7"/>
          <a:srcRect l="64040" t="52845" r="1707" b="17684"/>
          <a:stretch>
            <a:fillRect/>
          </a:stretch>
        </p:blipFill>
        <p:spPr>
          <a:xfrm>
            <a:off x="5367688" y="3580979"/>
            <a:ext cx="3155205" cy="2088232"/>
          </a:xfrm>
          <a:prstGeom prst="rect">
            <a:avLst/>
          </a:prstGeom>
          <a:ln w="57150">
            <a:solidFill>
              <a:schemeClr val="accent1"/>
            </a:solidFill>
          </a:ln>
        </p:spPr>
      </p:pic>
    </p:spTree>
    <p:extLst>
      <p:ext uri="{BB962C8B-B14F-4D97-AF65-F5344CB8AC3E}">
        <p14:creationId xmlns:p14="http://schemas.microsoft.com/office/powerpoint/2010/main" val="390058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A37E8-2CFF-15C0-E558-8512F16943C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A8F1A0B-EECD-F8C5-2C58-C3AB0435C9CA}"/>
              </a:ext>
            </a:extLst>
          </p:cNvPr>
          <p:cNvSpPr>
            <a:spLocks noGrp="1"/>
          </p:cNvSpPr>
          <p:nvPr>
            <p:ph type="title"/>
            <p:custDataLst>
              <p:tags r:id="rId1"/>
            </p:custDataLst>
          </p:nvPr>
        </p:nvSpPr>
        <p:spPr/>
        <p:txBody>
          <a:bodyPr/>
          <a:lstStyle/>
          <a:p>
            <a:r>
              <a:rPr lang="fr-CA" dirty="0"/>
              <a:t>2. Planification, évaluation et gestion de projets</a:t>
            </a:r>
          </a:p>
        </p:txBody>
      </p:sp>
      <p:sp>
        <p:nvSpPr>
          <p:cNvPr id="4" name="Espace réservé du contenu 2">
            <a:extLst>
              <a:ext uri="{FF2B5EF4-FFF2-40B4-BE49-F238E27FC236}">
                <a16:creationId xmlns:a16="http://schemas.microsoft.com/office/drawing/2014/main" id="{7F954BF3-003B-6DBC-7CA0-2F8087A599BE}"/>
              </a:ext>
            </a:extLst>
          </p:cNvPr>
          <p:cNvSpPr txBox="1">
            <a:spLocks/>
          </p:cNvSpPr>
          <p:nvPr>
            <p:custDataLst>
              <p:tags r:id="rId2"/>
            </p:custDataLst>
          </p:nvPr>
        </p:nvSpPr>
        <p:spPr>
          <a:xfrm>
            <a:off x="827584" y="1124744"/>
            <a:ext cx="7543800" cy="4896544"/>
          </a:xfrm>
          <a:prstGeom prst="rect">
            <a:avLst/>
          </a:prstGeom>
        </p:spPr>
        <p:txBody>
          <a:bodyPr vert="horz" lIns="91440" tIns="45720" rIns="91440" bIns="45720" rtlCol="0" anchor="ctr" anchorCtr="0">
            <a:normAutofit/>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r>
              <a:rPr lang="fr-CA" sz="6600" dirty="0"/>
              <a:t>Une</a:t>
            </a:r>
          </a:p>
          <a:p>
            <a:pPr marL="0" indent="0" algn="ctr">
              <a:buFont typeface="Arial" pitchFamily="34" charset="0"/>
              <a:buNone/>
            </a:pPr>
            <a:r>
              <a:rPr lang="fr-CA" sz="6600" dirty="0"/>
              <a:t> planification stratégique, c’est quoi ? </a:t>
            </a:r>
            <a:endParaRPr lang="fr-CA" sz="4000" dirty="0"/>
          </a:p>
          <a:p>
            <a:pPr marL="0" indent="0">
              <a:buNone/>
            </a:pPr>
            <a:endParaRPr lang="fr-CA" sz="4000" dirty="0"/>
          </a:p>
        </p:txBody>
      </p:sp>
    </p:spTree>
    <p:extLst>
      <p:ext uri="{BB962C8B-B14F-4D97-AF65-F5344CB8AC3E}">
        <p14:creationId xmlns:p14="http://schemas.microsoft.com/office/powerpoint/2010/main" val="23923051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EDF4C-2412-F8D0-6D93-C885436260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973E0EF-3F7B-08B9-5A61-417886BBCDC2}"/>
              </a:ext>
            </a:extLst>
          </p:cNvPr>
          <p:cNvSpPr>
            <a:spLocks noGrp="1"/>
          </p:cNvSpPr>
          <p:nvPr>
            <p:ph type="title"/>
            <p:custDataLst>
              <p:tags r:id="rId1"/>
            </p:custDataLst>
          </p:nvPr>
        </p:nvSpPr>
        <p:spPr/>
        <p:txBody>
          <a:bodyPr/>
          <a:lstStyle/>
          <a:p>
            <a:r>
              <a:rPr lang="fr-CA" dirty="0"/>
              <a:t>2. Planification, évaluation et gestion de projets</a:t>
            </a:r>
          </a:p>
        </p:txBody>
      </p:sp>
      <p:sp>
        <p:nvSpPr>
          <p:cNvPr id="4" name="Espace réservé du contenu 2">
            <a:extLst>
              <a:ext uri="{FF2B5EF4-FFF2-40B4-BE49-F238E27FC236}">
                <a16:creationId xmlns:a16="http://schemas.microsoft.com/office/drawing/2014/main" id="{9FC54929-BA3C-E278-2C64-9BD59CAD471B}"/>
              </a:ext>
            </a:extLst>
          </p:cNvPr>
          <p:cNvSpPr txBox="1">
            <a:spLocks/>
          </p:cNvSpPr>
          <p:nvPr>
            <p:custDataLst>
              <p:tags r:id="rId2"/>
            </p:custDataLst>
          </p:nvPr>
        </p:nvSpPr>
        <p:spPr>
          <a:xfrm>
            <a:off x="827584" y="1124744"/>
            <a:ext cx="7543800" cy="4896544"/>
          </a:xfrm>
          <a:prstGeom prst="rect">
            <a:avLst/>
          </a:prstGeom>
        </p:spPr>
        <p:txBody>
          <a:bodyPr vert="horz" lIns="91440" tIns="45720" rIns="91440" bIns="45720" rtlCol="0" anchor="ctr" anchorCtr="0">
            <a:normAutofit/>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endParaRPr lang="fr-CA" sz="4000" dirty="0"/>
          </a:p>
          <a:p>
            <a:pPr marL="0" indent="0">
              <a:buNone/>
            </a:pPr>
            <a:endParaRPr lang="fr-CA" sz="4000" dirty="0"/>
          </a:p>
        </p:txBody>
      </p:sp>
      <p:sp>
        <p:nvSpPr>
          <p:cNvPr id="5" name="ZoneTexte 4">
            <a:extLst>
              <a:ext uri="{FF2B5EF4-FFF2-40B4-BE49-F238E27FC236}">
                <a16:creationId xmlns:a16="http://schemas.microsoft.com/office/drawing/2014/main" id="{A395D7D8-0049-CCDF-67AE-986DB212FC10}"/>
              </a:ext>
            </a:extLst>
          </p:cNvPr>
          <p:cNvSpPr txBox="1"/>
          <p:nvPr>
            <p:custDataLst>
              <p:tags r:id="rId3"/>
            </p:custDataLst>
          </p:nvPr>
        </p:nvSpPr>
        <p:spPr>
          <a:xfrm>
            <a:off x="971600" y="1443841"/>
            <a:ext cx="7128792" cy="2677656"/>
          </a:xfrm>
          <a:prstGeom prst="rect">
            <a:avLst/>
          </a:prstGeom>
          <a:noFill/>
        </p:spPr>
        <p:txBody>
          <a:bodyPr wrap="square">
            <a:spAutoFit/>
          </a:bodyPr>
          <a:lstStyle/>
          <a:p>
            <a:pPr algn="ctr"/>
            <a:r>
              <a:rPr lang="fr-FR" sz="2800" b="0" i="0" kern="1200" dirty="0">
                <a:solidFill>
                  <a:schemeClr val="tx1"/>
                </a:solidFill>
                <a:effectLst/>
                <a:latin typeface="+mn-lt"/>
                <a:ea typeface="+mn-ea"/>
                <a:cs typeface="+mn-cs"/>
              </a:rPr>
              <a:t>À la suite d'un diagnostic de la situation, la planification stratégique sert à choisir, pour plusieurs années, les priorités de développement que notre organisation doit se donner pour faire vivre sa MISSION en conformité avec sa VISION.</a:t>
            </a:r>
          </a:p>
        </p:txBody>
      </p:sp>
    </p:spTree>
    <p:extLst>
      <p:ext uri="{BB962C8B-B14F-4D97-AF65-F5344CB8AC3E}">
        <p14:creationId xmlns:p14="http://schemas.microsoft.com/office/powerpoint/2010/main" val="1825830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10D9D-60A1-B310-D5AE-2C79B2BB208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2A48FBB-AC39-E3B0-36EB-3706B01585B1}"/>
              </a:ext>
            </a:extLst>
          </p:cNvPr>
          <p:cNvSpPr>
            <a:spLocks noGrp="1"/>
          </p:cNvSpPr>
          <p:nvPr>
            <p:ph type="title"/>
            <p:custDataLst>
              <p:tags r:id="rId1"/>
            </p:custDataLst>
          </p:nvPr>
        </p:nvSpPr>
        <p:spPr/>
        <p:txBody>
          <a:bodyPr/>
          <a:lstStyle/>
          <a:p>
            <a:r>
              <a:rPr lang="fr-CA" dirty="0"/>
              <a:t>2. Planification, évaluation et gestion de projets</a:t>
            </a:r>
          </a:p>
        </p:txBody>
      </p:sp>
      <p:sp>
        <p:nvSpPr>
          <p:cNvPr id="4" name="Espace réservé du contenu 2">
            <a:extLst>
              <a:ext uri="{FF2B5EF4-FFF2-40B4-BE49-F238E27FC236}">
                <a16:creationId xmlns:a16="http://schemas.microsoft.com/office/drawing/2014/main" id="{DEDA82D9-3C1A-16B7-9424-AA2277607FF9}"/>
              </a:ext>
            </a:extLst>
          </p:cNvPr>
          <p:cNvSpPr txBox="1">
            <a:spLocks/>
          </p:cNvSpPr>
          <p:nvPr>
            <p:custDataLst>
              <p:tags r:id="rId2"/>
            </p:custDataLst>
          </p:nvPr>
        </p:nvSpPr>
        <p:spPr>
          <a:xfrm>
            <a:off x="827584" y="1124744"/>
            <a:ext cx="7543800" cy="4896544"/>
          </a:xfrm>
          <a:prstGeom prst="rect">
            <a:avLst/>
          </a:prstGeom>
        </p:spPr>
        <p:txBody>
          <a:bodyPr vert="horz" lIns="91440" tIns="45720" rIns="91440" bIns="45720" rtlCol="0" anchor="ctr" anchorCtr="0">
            <a:normAutofit/>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buNone/>
            </a:pPr>
            <a:endParaRPr lang="fr-CA" sz="4000" dirty="0"/>
          </a:p>
        </p:txBody>
      </p:sp>
      <p:pic>
        <p:nvPicPr>
          <p:cNvPr id="5" name="Espace réservé du contenu 3">
            <a:extLst>
              <a:ext uri="{FF2B5EF4-FFF2-40B4-BE49-F238E27FC236}">
                <a16:creationId xmlns:a16="http://schemas.microsoft.com/office/drawing/2014/main" id="{65D1D4F6-7524-EC8D-277D-29087BA20CDE}"/>
              </a:ext>
            </a:extLst>
          </p:cNvPr>
          <p:cNvPicPr>
            <a:picLocks noChangeAspect="1"/>
          </p:cNvPicPr>
          <p:nvPr>
            <p:custDataLst>
              <p:tags r:id="rId3"/>
            </p:custDataLst>
          </p:nvPr>
        </p:nvPicPr>
        <p:blipFill>
          <a:blip r:embed="rId7"/>
          <a:stretch>
            <a:fillRect/>
          </a:stretch>
        </p:blipFill>
        <p:spPr>
          <a:xfrm>
            <a:off x="1583668" y="655046"/>
            <a:ext cx="4392488" cy="3378837"/>
          </a:xfrm>
          <a:prstGeom prst="rect">
            <a:avLst/>
          </a:prstGeom>
        </p:spPr>
      </p:pic>
      <p:pic>
        <p:nvPicPr>
          <p:cNvPr id="3" name="Espace réservé du contenu 3">
            <a:extLst>
              <a:ext uri="{FF2B5EF4-FFF2-40B4-BE49-F238E27FC236}">
                <a16:creationId xmlns:a16="http://schemas.microsoft.com/office/drawing/2014/main" id="{8FE2A71B-CD2D-2174-1A7E-4417E1BA3114}"/>
              </a:ext>
            </a:extLst>
          </p:cNvPr>
          <p:cNvPicPr>
            <a:picLocks noGrp="1" noChangeAspect="1"/>
          </p:cNvPicPr>
          <p:nvPr>
            <p:ph idx="1"/>
            <p:custDataLst>
              <p:tags r:id="rId4"/>
            </p:custDataLst>
          </p:nvPr>
        </p:nvPicPr>
        <p:blipFill>
          <a:blip r:embed="rId7"/>
          <a:srcRect l="39024" t="72474" r="23989" b="2439"/>
          <a:stretch>
            <a:fillRect/>
          </a:stretch>
        </p:blipFill>
        <p:spPr>
          <a:xfrm>
            <a:off x="3779912" y="4005064"/>
            <a:ext cx="3312368" cy="1728192"/>
          </a:xfrm>
          <a:prstGeom prst="rect">
            <a:avLst/>
          </a:prstGeom>
          <a:ln w="57150">
            <a:solidFill>
              <a:schemeClr val="accent1"/>
            </a:solidFill>
          </a:ln>
        </p:spPr>
      </p:pic>
    </p:spTree>
    <p:extLst>
      <p:ext uri="{BB962C8B-B14F-4D97-AF65-F5344CB8AC3E}">
        <p14:creationId xmlns:p14="http://schemas.microsoft.com/office/powerpoint/2010/main" val="3191012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2C1B6A-9919-2C4C-EF51-EC2FDDA2FE0E}"/>
              </a:ext>
            </a:extLst>
          </p:cNvPr>
          <p:cNvSpPr>
            <a:spLocks noGrp="1"/>
          </p:cNvSpPr>
          <p:nvPr>
            <p:ph type="title"/>
            <p:custDataLst>
              <p:tags r:id="rId1"/>
            </p:custDataLst>
          </p:nvPr>
        </p:nvSpPr>
        <p:spPr/>
        <p:txBody>
          <a:bodyPr/>
          <a:lstStyle/>
          <a:p>
            <a:endParaRPr lang="fr-CA"/>
          </a:p>
        </p:txBody>
      </p:sp>
      <p:sp>
        <p:nvSpPr>
          <p:cNvPr id="4" name="Triangle isocèle 3">
            <a:extLst>
              <a:ext uri="{FF2B5EF4-FFF2-40B4-BE49-F238E27FC236}">
                <a16:creationId xmlns:a16="http://schemas.microsoft.com/office/drawing/2014/main" id="{FFE850C5-D7D2-11C2-F87A-214853B1B902}"/>
              </a:ext>
            </a:extLst>
          </p:cNvPr>
          <p:cNvSpPr/>
          <p:nvPr>
            <p:custDataLst>
              <p:tags r:id="rId2"/>
            </p:custDataLst>
          </p:nvPr>
        </p:nvSpPr>
        <p:spPr>
          <a:xfrm>
            <a:off x="2994659" y="2663665"/>
            <a:ext cx="3037443" cy="2709312"/>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6" name="Espace réservé du contenu 2">
            <a:extLst>
              <a:ext uri="{FF2B5EF4-FFF2-40B4-BE49-F238E27FC236}">
                <a16:creationId xmlns:a16="http://schemas.microsoft.com/office/drawing/2014/main" id="{4AC0CAB2-8EA1-2F78-36FD-CC1AE05A8A0D}"/>
              </a:ext>
            </a:extLst>
          </p:cNvPr>
          <p:cNvSpPr txBox="1">
            <a:spLocks noGrp="1"/>
          </p:cNvSpPr>
          <p:nvPr>
            <p:ph sz="half" idx="1"/>
            <p:custDataLst>
              <p:tags r:id="rId3"/>
            </p:custDataLst>
          </p:nvPr>
        </p:nvSpPr>
        <p:spPr>
          <a:xfrm>
            <a:off x="777814" y="400235"/>
            <a:ext cx="6905897" cy="742256"/>
          </a:xfrm>
          <a:prstGeom prst="rect">
            <a:avLst/>
          </a:prstGeom>
        </p:spPr>
        <p:txBody>
          <a:bodyPr vert="horz" lIns="91440" tIns="45720" rIns="91440" bIns="45720" rtlCol="0" anchor="ctr" anchorCtr="0">
            <a:normAutofit fontScale="55000" lnSpcReduction="20000"/>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buFont typeface="Arial" pitchFamily="34" charset="0"/>
              <a:buNone/>
            </a:pPr>
            <a:r>
              <a:rPr lang="fr-CA" sz="6600" dirty="0"/>
              <a:t>Triangle de réalisation de projet:</a:t>
            </a:r>
            <a:endParaRPr lang="fr-CA" sz="5800" dirty="0"/>
          </a:p>
        </p:txBody>
      </p:sp>
      <p:pic>
        <p:nvPicPr>
          <p:cNvPr id="13" name="Image 12" descr="Une image contenant noir, obscurité&#10;&#10;Le contenu généré par l’IA peut être incorrect.">
            <a:extLst>
              <a:ext uri="{FF2B5EF4-FFF2-40B4-BE49-F238E27FC236}">
                <a16:creationId xmlns:a16="http://schemas.microsoft.com/office/drawing/2014/main" id="{8C84AE5A-D7C5-A61E-FD41-6BD1FB3256C7}"/>
              </a:ext>
            </a:extLst>
          </p:cNvPr>
          <p:cNvPicPr>
            <a:picLocks noChangeAspect="1"/>
          </p:cNvPicPr>
          <p:nvPr>
            <p:custDataLst>
              <p:tags r:id="rId4"/>
            </p:custDataLst>
          </p:nvPr>
        </p:nvPicPr>
        <p:blipFill>
          <a:blip r:embed="rId9"/>
          <a:stretch>
            <a:fillRect/>
          </a:stretch>
        </p:blipFill>
        <p:spPr>
          <a:xfrm>
            <a:off x="6144503" y="4604769"/>
            <a:ext cx="1539208" cy="1432185"/>
          </a:xfrm>
          <a:prstGeom prst="rect">
            <a:avLst/>
          </a:prstGeom>
        </p:spPr>
      </p:pic>
      <p:pic>
        <p:nvPicPr>
          <p:cNvPr id="15" name="Image 14" descr="Une image contenant horloge, Horloge murale, horloge quartz, temps&#10;&#10;Le contenu généré par l’IA peut être incorrect.">
            <a:extLst>
              <a:ext uri="{FF2B5EF4-FFF2-40B4-BE49-F238E27FC236}">
                <a16:creationId xmlns:a16="http://schemas.microsoft.com/office/drawing/2014/main" id="{0D1B5D69-F04F-35C9-C134-C57EBAA82649}"/>
              </a:ext>
            </a:extLst>
          </p:cNvPr>
          <p:cNvPicPr>
            <a:picLocks noChangeAspect="1"/>
          </p:cNvPicPr>
          <p:nvPr>
            <p:custDataLst>
              <p:tags r:id="rId5"/>
            </p:custDataLst>
          </p:nvPr>
        </p:nvPicPr>
        <p:blipFill>
          <a:blip r:embed="rId10"/>
          <a:stretch>
            <a:fillRect/>
          </a:stretch>
        </p:blipFill>
        <p:spPr>
          <a:xfrm>
            <a:off x="1653566" y="4867070"/>
            <a:ext cx="1163486" cy="1169884"/>
          </a:xfrm>
          <a:prstGeom prst="rect">
            <a:avLst/>
          </a:prstGeom>
        </p:spPr>
      </p:pic>
      <p:pic>
        <p:nvPicPr>
          <p:cNvPr id="17" name="Image 16" descr="Une image contenant Graphique, Danse, clipart, graphisme&#10;&#10;Le contenu généré par l’IA peut être incorrect.">
            <a:extLst>
              <a:ext uri="{FF2B5EF4-FFF2-40B4-BE49-F238E27FC236}">
                <a16:creationId xmlns:a16="http://schemas.microsoft.com/office/drawing/2014/main" id="{8EEB0A75-23D1-154F-498D-E710F52FC76A}"/>
              </a:ext>
            </a:extLst>
          </p:cNvPr>
          <p:cNvPicPr>
            <a:picLocks noChangeAspect="1"/>
          </p:cNvPicPr>
          <p:nvPr>
            <p:custDataLst>
              <p:tags r:id="rId6"/>
            </p:custDataLst>
          </p:nvPr>
        </p:nvPicPr>
        <p:blipFill>
          <a:blip r:embed="rId11"/>
          <a:stretch>
            <a:fillRect/>
          </a:stretch>
        </p:blipFill>
        <p:spPr>
          <a:xfrm>
            <a:off x="3275856" y="1255607"/>
            <a:ext cx="2275803" cy="1370817"/>
          </a:xfrm>
          <a:prstGeom prst="rect">
            <a:avLst/>
          </a:prstGeom>
        </p:spPr>
      </p:pic>
    </p:spTree>
    <p:extLst>
      <p:ext uri="{BB962C8B-B14F-4D97-AF65-F5344CB8AC3E}">
        <p14:creationId xmlns:p14="http://schemas.microsoft.com/office/powerpoint/2010/main" val="38961012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DF778-A0D7-4F1E-6C9A-9E74A0B068A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00843AC-5FAD-71B1-9574-AA0D4EDB1444}"/>
              </a:ext>
            </a:extLst>
          </p:cNvPr>
          <p:cNvSpPr>
            <a:spLocks noGrp="1"/>
          </p:cNvSpPr>
          <p:nvPr>
            <p:ph type="title"/>
            <p:custDataLst>
              <p:tags r:id="rId1"/>
            </p:custDataLst>
          </p:nvPr>
        </p:nvSpPr>
        <p:spPr/>
        <p:txBody>
          <a:bodyPr/>
          <a:lstStyle/>
          <a:p>
            <a:r>
              <a:rPr lang="fr-CA" dirty="0"/>
              <a:t>2. Planification, évaluation et gestion de projets</a:t>
            </a:r>
          </a:p>
        </p:txBody>
      </p:sp>
      <p:sp>
        <p:nvSpPr>
          <p:cNvPr id="4" name="Espace réservé du contenu 2">
            <a:extLst>
              <a:ext uri="{FF2B5EF4-FFF2-40B4-BE49-F238E27FC236}">
                <a16:creationId xmlns:a16="http://schemas.microsoft.com/office/drawing/2014/main" id="{215E89FB-EBBB-AA46-9506-ABDA5A4E9F9A}"/>
              </a:ext>
            </a:extLst>
          </p:cNvPr>
          <p:cNvSpPr txBox="1">
            <a:spLocks/>
          </p:cNvSpPr>
          <p:nvPr>
            <p:custDataLst>
              <p:tags r:id="rId2"/>
            </p:custDataLst>
          </p:nvPr>
        </p:nvSpPr>
        <p:spPr>
          <a:xfrm>
            <a:off x="603176" y="2861320"/>
            <a:ext cx="7573888" cy="1656184"/>
          </a:xfrm>
          <a:prstGeom prst="rect">
            <a:avLst/>
          </a:prstGeom>
        </p:spPr>
        <p:txBody>
          <a:bodyPr vert="horz" lIns="91440" tIns="45720" rIns="91440" bIns="45720" rtlCol="0" anchor="ctr" anchorCtr="0">
            <a:normAutofit lnSpcReduction="10000"/>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r>
              <a:rPr lang="fr-CA" sz="5200" dirty="0"/>
              <a:t>Doit-on attendre pour monter un projet?</a:t>
            </a:r>
          </a:p>
          <a:p>
            <a:pPr marL="0" indent="0">
              <a:buNone/>
            </a:pPr>
            <a:endParaRPr lang="fr-CA" sz="4000" dirty="0"/>
          </a:p>
        </p:txBody>
      </p:sp>
      <p:sp>
        <p:nvSpPr>
          <p:cNvPr id="3" name="Espace réservé du contenu 2">
            <a:extLst>
              <a:ext uri="{FF2B5EF4-FFF2-40B4-BE49-F238E27FC236}">
                <a16:creationId xmlns:a16="http://schemas.microsoft.com/office/drawing/2014/main" id="{D301E46B-1346-9F1C-2691-9B33EDEAB91B}"/>
              </a:ext>
            </a:extLst>
          </p:cNvPr>
          <p:cNvSpPr txBox="1">
            <a:spLocks/>
          </p:cNvSpPr>
          <p:nvPr>
            <p:custDataLst>
              <p:tags r:id="rId3"/>
            </p:custDataLst>
          </p:nvPr>
        </p:nvSpPr>
        <p:spPr>
          <a:xfrm>
            <a:off x="907976" y="917104"/>
            <a:ext cx="7421488" cy="1287760"/>
          </a:xfrm>
          <a:prstGeom prst="rect">
            <a:avLst/>
          </a:prstGeom>
        </p:spPr>
        <p:txBody>
          <a:bodyPr vert="horz" lIns="91440" tIns="45720" rIns="91440" bIns="45720" rtlCol="0" anchor="ctr" anchorCtr="0">
            <a:normAutofit/>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r>
              <a:rPr lang="fr-CA" sz="6600" dirty="0"/>
              <a:t>L’enjeu de délai</a:t>
            </a:r>
            <a:endParaRPr lang="fr-CA" sz="5800" dirty="0"/>
          </a:p>
        </p:txBody>
      </p:sp>
    </p:spTree>
    <p:extLst>
      <p:ext uri="{BB962C8B-B14F-4D97-AF65-F5344CB8AC3E}">
        <p14:creationId xmlns:p14="http://schemas.microsoft.com/office/powerpoint/2010/main" val="27758515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4BBAD-9FA3-08EC-9B2A-177C87AB2E2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F2ADFE7-7864-BFD3-474C-2C7C3835B490}"/>
              </a:ext>
            </a:extLst>
          </p:cNvPr>
          <p:cNvSpPr>
            <a:spLocks noGrp="1"/>
          </p:cNvSpPr>
          <p:nvPr>
            <p:ph type="title"/>
            <p:custDataLst>
              <p:tags r:id="rId1"/>
            </p:custDataLst>
          </p:nvPr>
        </p:nvSpPr>
        <p:spPr/>
        <p:txBody>
          <a:bodyPr/>
          <a:lstStyle/>
          <a:p>
            <a:r>
              <a:rPr lang="fr-CA" dirty="0"/>
              <a:t>2. Planification, évaluation et gestion de projets</a:t>
            </a:r>
          </a:p>
        </p:txBody>
      </p:sp>
      <p:sp>
        <p:nvSpPr>
          <p:cNvPr id="4" name="Espace réservé du contenu 2">
            <a:extLst>
              <a:ext uri="{FF2B5EF4-FFF2-40B4-BE49-F238E27FC236}">
                <a16:creationId xmlns:a16="http://schemas.microsoft.com/office/drawing/2014/main" id="{A5FBAAF6-7B22-EFED-FFF2-4731DB27D6E0}"/>
              </a:ext>
            </a:extLst>
          </p:cNvPr>
          <p:cNvSpPr txBox="1">
            <a:spLocks/>
          </p:cNvSpPr>
          <p:nvPr>
            <p:custDataLst>
              <p:tags r:id="rId2"/>
            </p:custDataLst>
          </p:nvPr>
        </p:nvSpPr>
        <p:spPr>
          <a:xfrm>
            <a:off x="755576" y="620688"/>
            <a:ext cx="7632848" cy="2736304"/>
          </a:xfrm>
          <a:prstGeom prst="rect">
            <a:avLst/>
          </a:prstGeom>
        </p:spPr>
        <p:txBody>
          <a:bodyPr vert="horz" lIns="91440" tIns="45720" rIns="91440" bIns="45720" rtlCol="0" anchor="ctr" anchorCtr="0">
            <a:normAutofit fontScale="92500" lnSpcReduction="10000"/>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r>
              <a:rPr lang="fr-CA" sz="6600" dirty="0"/>
              <a:t>Comment connaitre tous les programmes de financement? </a:t>
            </a:r>
            <a:endParaRPr lang="fr-CA" sz="4000" dirty="0"/>
          </a:p>
          <a:p>
            <a:pPr marL="0" indent="0">
              <a:buNone/>
            </a:pPr>
            <a:endParaRPr lang="fr-CA" sz="4000" dirty="0"/>
          </a:p>
        </p:txBody>
      </p:sp>
      <p:pic>
        <p:nvPicPr>
          <p:cNvPr id="5" name="Image 4" descr="Une image contenant chat, Chats petite et moyenne taille, intérieur, noir&#10;&#10;Le contenu généré par l’IA peut être incorrect.">
            <a:extLst>
              <a:ext uri="{FF2B5EF4-FFF2-40B4-BE49-F238E27FC236}">
                <a16:creationId xmlns:a16="http://schemas.microsoft.com/office/drawing/2014/main" id="{1E985BF2-D9B1-55AA-6760-1A20790268BE}"/>
              </a:ext>
            </a:extLst>
          </p:cNvPr>
          <p:cNvPicPr>
            <a:picLocks noChangeAspect="1"/>
          </p:cNvPicPr>
          <p:nvPr>
            <p:custDataLst>
              <p:tags r:id="rId3"/>
            </p:custDataLst>
          </p:nvPr>
        </p:nvPicPr>
        <p:blipFill>
          <a:blip r:embed="rId6"/>
          <a:srcRect r="19286"/>
          <a:stretch>
            <a:fillRect/>
          </a:stretch>
        </p:blipFill>
        <p:spPr>
          <a:xfrm>
            <a:off x="3131840" y="2996952"/>
            <a:ext cx="3024336" cy="2997589"/>
          </a:xfrm>
          <a:prstGeom prst="rect">
            <a:avLst/>
          </a:prstGeom>
        </p:spPr>
      </p:pic>
    </p:spTree>
    <p:extLst>
      <p:ext uri="{BB962C8B-B14F-4D97-AF65-F5344CB8AC3E}">
        <p14:creationId xmlns:p14="http://schemas.microsoft.com/office/powerpoint/2010/main" val="30140858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379FA-19B7-B7CF-E3ED-E54F62EFA25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3880076-7DAB-7962-8512-7754EFD20723}"/>
              </a:ext>
            </a:extLst>
          </p:cNvPr>
          <p:cNvSpPr>
            <a:spLocks noGrp="1"/>
          </p:cNvSpPr>
          <p:nvPr>
            <p:ph type="title"/>
            <p:custDataLst>
              <p:tags r:id="rId1"/>
            </p:custDataLst>
          </p:nvPr>
        </p:nvSpPr>
        <p:spPr/>
        <p:txBody>
          <a:bodyPr/>
          <a:lstStyle/>
          <a:p>
            <a:r>
              <a:rPr lang="fr-CA" dirty="0"/>
              <a:t>2. Planification, évaluation et gestion de projets</a:t>
            </a:r>
          </a:p>
        </p:txBody>
      </p:sp>
      <p:sp>
        <p:nvSpPr>
          <p:cNvPr id="4" name="Espace réservé du contenu 2">
            <a:extLst>
              <a:ext uri="{FF2B5EF4-FFF2-40B4-BE49-F238E27FC236}">
                <a16:creationId xmlns:a16="http://schemas.microsoft.com/office/drawing/2014/main" id="{74F88203-BBF3-C71B-8D5B-9F735B4938CA}"/>
              </a:ext>
            </a:extLst>
          </p:cNvPr>
          <p:cNvSpPr txBox="1">
            <a:spLocks/>
          </p:cNvSpPr>
          <p:nvPr>
            <p:custDataLst>
              <p:tags r:id="rId2"/>
            </p:custDataLst>
          </p:nvPr>
        </p:nvSpPr>
        <p:spPr>
          <a:xfrm>
            <a:off x="755576" y="764704"/>
            <a:ext cx="7632848" cy="936104"/>
          </a:xfrm>
          <a:prstGeom prst="rect">
            <a:avLst/>
          </a:prstGeom>
        </p:spPr>
        <p:txBody>
          <a:bodyPr vert="horz" lIns="91440" tIns="45720" rIns="91440" bIns="45720" rtlCol="0" anchor="ctr" anchorCtr="0">
            <a:normAutofit fontScale="92500" lnSpcReduction="10000"/>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r>
              <a:rPr lang="fr-CA" sz="6600" dirty="0"/>
              <a:t>Vos trucs?</a:t>
            </a:r>
            <a:endParaRPr lang="fr-CA" sz="4000" dirty="0"/>
          </a:p>
        </p:txBody>
      </p:sp>
      <p:sp>
        <p:nvSpPr>
          <p:cNvPr id="3" name="Espace réservé du contenu 2">
            <a:extLst>
              <a:ext uri="{FF2B5EF4-FFF2-40B4-BE49-F238E27FC236}">
                <a16:creationId xmlns:a16="http://schemas.microsoft.com/office/drawing/2014/main" id="{F22B5450-6F01-A31D-32F9-4486AA7BE370}"/>
              </a:ext>
            </a:extLst>
          </p:cNvPr>
          <p:cNvSpPr txBox="1">
            <a:spLocks/>
          </p:cNvSpPr>
          <p:nvPr>
            <p:custDataLst>
              <p:tags r:id="rId3"/>
            </p:custDataLst>
          </p:nvPr>
        </p:nvSpPr>
        <p:spPr>
          <a:xfrm>
            <a:off x="894244" y="2060396"/>
            <a:ext cx="7421488" cy="4256856"/>
          </a:xfrm>
          <a:prstGeom prst="rect">
            <a:avLst/>
          </a:prstGeom>
        </p:spPr>
        <p:txBody>
          <a:bodyPr vert="horz" lIns="91440" tIns="45720" rIns="91440" bIns="45720" rtlCol="0" anchor="ctr" anchorCtr="0">
            <a:normAutofit fontScale="32500" lnSpcReduction="20000"/>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algn="ctr"/>
            <a:r>
              <a:rPr lang="fr-CA" sz="6600" dirty="0">
                <a:hlinkClick r:id="rId6"/>
              </a:rPr>
              <a:t>https://subventionsquebec.net/index.php</a:t>
            </a:r>
          </a:p>
          <a:p>
            <a:pPr algn="ctr"/>
            <a:r>
              <a:rPr lang="fr-CA" sz="6600" dirty="0">
                <a:hlinkClick r:id="rId6"/>
              </a:rPr>
              <a:t>https://reseau-urls.quebec/outils/subvention/</a:t>
            </a:r>
            <a:endParaRPr lang="fr-CA" sz="6600" dirty="0"/>
          </a:p>
          <a:p>
            <a:pPr algn="ctr"/>
            <a:r>
              <a:rPr lang="fr-FR" sz="6600" dirty="0"/>
              <a:t>Répertoires des subventions - Réseau des unités régionales loisir et sport du Québec</a:t>
            </a:r>
          </a:p>
          <a:p>
            <a:pPr algn="ctr"/>
            <a:r>
              <a:rPr lang="fr-FR" sz="6600" dirty="0"/>
              <a:t>Outil de recherches pour les subventions gouvernementales : https://www.quebec.ca/entreprises-et-travailleurs-autonomes/rechercher-aide-financiere</a:t>
            </a:r>
          </a:p>
          <a:p>
            <a:pPr algn="ctr"/>
            <a:r>
              <a:rPr lang="fr-FR" sz="6600" dirty="0"/>
              <a:t>https://app.hellodarwin.com/</a:t>
            </a:r>
          </a:p>
          <a:p>
            <a:pPr algn="ctr"/>
            <a:r>
              <a:rPr lang="fr-FR" sz="6600" dirty="0"/>
              <a:t>Plusieurs grandes chaines de magasins comme Michaels, Bureau en gros, Home dépôt, etc. qui ont des "fondations" au bas de leurs pages ...</a:t>
            </a:r>
          </a:p>
          <a:p>
            <a:pPr algn="ctr"/>
            <a:r>
              <a:rPr lang="fr-FR" sz="6600" dirty="0"/>
              <a:t>Bouche à oreille</a:t>
            </a:r>
          </a:p>
          <a:p>
            <a:pPr algn="ctr"/>
            <a:r>
              <a:rPr lang="fr-FR" sz="6600" dirty="0"/>
              <a:t>S’inspirer des sources de financement d’un projet semblable</a:t>
            </a:r>
          </a:p>
          <a:p>
            <a:pPr algn="ctr"/>
            <a:r>
              <a:rPr lang="fr-FR" sz="6600" dirty="0"/>
              <a:t>Les infolettres des ministères, Praxis, 100degrés, etc.</a:t>
            </a:r>
          </a:p>
          <a:p>
            <a:pPr algn="ctr"/>
            <a:endParaRPr lang="fr-FR" sz="6600" dirty="0"/>
          </a:p>
          <a:p>
            <a:pPr marL="0" indent="0">
              <a:buNone/>
            </a:pPr>
            <a:endParaRPr lang="fr-CA" sz="4000" dirty="0"/>
          </a:p>
        </p:txBody>
      </p:sp>
    </p:spTree>
    <p:extLst>
      <p:ext uri="{BB962C8B-B14F-4D97-AF65-F5344CB8AC3E}">
        <p14:creationId xmlns:p14="http://schemas.microsoft.com/office/powerpoint/2010/main" val="31963641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60158-84A3-B6C8-BBD4-34F7846F827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EA89106-CBEC-6E74-65C6-1972E0EF26AC}"/>
              </a:ext>
            </a:extLst>
          </p:cNvPr>
          <p:cNvSpPr>
            <a:spLocks noGrp="1"/>
          </p:cNvSpPr>
          <p:nvPr>
            <p:ph type="title"/>
            <p:custDataLst>
              <p:tags r:id="rId1"/>
            </p:custDataLst>
          </p:nvPr>
        </p:nvSpPr>
        <p:spPr/>
        <p:txBody>
          <a:bodyPr/>
          <a:lstStyle/>
          <a:p>
            <a:r>
              <a:rPr lang="fr-CA" dirty="0"/>
              <a:t>2. Planification, évaluation et gestion de projets</a:t>
            </a:r>
          </a:p>
        </p:txBody>
      </p:sp>
      <p:sp>
        <p:nvSpPr>
          <p:cNvPr id="4" name="Espace réservé du contenu 2">
            <a:extLst>
              <a:ext uri="{FF2B5EF4-FFF2-40B4-BE49-F238E27FC236}">
                <a16:creationId xmlns:a16="http://schemas.microsoft.com/office/drawing/2014/main" id="{8D9526A2-08EF-E8C6-F1DB-815613045821}"/>
              </a:ext>
            </a:extLst>
          </p:cNvPr>
          <p:cNvSpPr txBox="1">
            <a:spLocks/>
          </p:cNvSpPr>
          <p:nvPr>
            <p:custDataLst>
              <p:tags r:id="rId2"/>
            </p:custDataLst>
          </p:nvPr>
        </p:nvSpPr>
        <p:spPr>
          <a:xfrm>
            <a:off x="755576" y="764704"/>
            <a:ext cx="7632848" cy="936104"/>
          </a:xfrm>
          <a:prstGeom prst="rect">
            <a:avLst/>
          </a:prstGeom>
        </p:spPr>
        <p:txBody>
          <a:bodyPr vert="horz" lIns="91440" tIns="45720" rIns="91440" bIns="45720" rtlCol="0" anchor="ctr" anchorCtr="0">
            <a:normAutofit fontScale="92500" lnSpcReduction="10000"/>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r>
              <a:rPr lang="fr-CA" sz="6600" dirty="0"/>
              <a:t>Vos trucs?</a:t>
            </a:r>
            <a:endParaRPr lang="fr-CA" sz="4000" dirty="0"/>
          </a:p>
        </p:txBody>
      </p:sp>
      <p:sp>
        <p:nvSpPr>
          <p:cNvPr id="3" name="Espace réservé du contenu 2">
            <a:extLst>
              <a:ext uri="{FF2B5EF4-FFF2-40B4-BE49-F238E27FC236}">
                <a16:creationId xmlns:a16="http://schemas.microsoft.com/office/drawing/2014/main" id="{275D42C2-6E2E-4E5A-07C9-E353CB6FCFE0}"/>
              </a:ext>
            </a:extLst>
          </p:cNvPr>
          <p:cNvSpPr txBox="1">
            <a:spLocks/>
          </p:cNvSpPr>
          <p:nvPr>
            <p:custDataLst>
              <p:tags r:id="rId3"/>
            </p:custDataLst>
          </p:nvPr>
        </p:nvSpPr>
        <p:spPr>
          <a:xfrm>
            <a:off x="907976" y="1700808"/>
            <a:ext cx="7421488" cy="4256856"/>
          </a:xfrm>
          <a:prstGeom prst="rect">
            <a:avLst/>
          </a:prstGeom>
        </p:spPr>
        <p:txBody>
          <a:bodyPr vert="horz" lIns="91440" tIns="45720" rIns="91440" bIns="45720" rtlCol="0" anchor="ctr" anchorCtr="0">
            <a:normAutofit fontScale="55000" lnSpcReduction="20000"/>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endParaRPr lang="fr-CA" sz="6600" dirty="0"/>
          </a:p>
          <a:p>
            <a:pPr marL="0" indent="0" algn="ctr">
              <a:buFont typeface="Arial" pitchFamily="34" charset="0"/>
              <a:buNone/>
            </a:pPr>
            <a:r>
              <a:rPr lang="fr-CA" sz="9600" dirty="0"/>
              <a:t>Les nôtres: </a:t>
            </a:r>
          </a:p>
          <a:p>
            <a:pPr algn="ctr"/>
            <a:r>
              <a:rPr lang="fr-CA" sz="6600" dirty="0"/>
              <a:t> </a:t>
            </a:r>
            <a:r>
              <a:rPr lang="fr-CA" sz="5800" dirty="0"/>
              <a:t>Les députés (fondations privées)</a:t>
            </a:r>
          </a:p>
          <a:p>
            <a:pPr algn="ctr"/>
            <a:r>
              <a:rPr lang="fr-CA" sz="5800" dirty="0"/>
              <a:t>Les financements des ministères spécifiques</a:t>
            </a:r>
          </a:p>
          <a:p>
            <a:pPr algn="ctr"/>
            <a:r>
              <a:rPr lang="fr-CA" sz="5800" dirty="0"/>
              <a:t>La MRC</a:t>
            </a:r>
          </a:p>
          <a:p>
            <a:pPr algn="ctr"/>
            <a:r>
              <a:rPr lang="fr-CA" sz="5800" dirty="0"/>
              <a:t>Le CISSS et CIUSSS (directions, PSOC- projet spécial)</a:t>
            </a:r>
          </a:p>
          <a:p>
            <a:pPr marL="0" indent="0" algn="ctr">
              <a:buFont typeface="Arial" pitchFamily="34" charset="0"/>
              <a:buNone/>
            </a:pPr>
            <a:endParaRPr lang="fr-CA" sz="4000" dirty="0"/>
          </a:p>
          <a:p>
            <a:pPr marL="0" indent="0">
              <a:buNone/>
            </a:pPr>
            <a:endParaRPr lang="fr-CA" sz="4000" dirty="0"/>
          </a:p>
        </p:txBody>
      </p:sp>
    </p:spTree>
    <p:extLst>
      <p:ext uri="{BB962C8B-B14F-4D97-AF65-F5344CB8AC3E}">
        <p14:creationId xmlns:p14="http://schemas.microsoft.com/office/powerpoint/2010/main" val="263681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27511-F3CF-7452-3D99-B7992A80602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77C7F1F-66C3-D75C-1F40-C11E08332EA0}"/>
              </a:ext>
            </a:extLst>
          </p:cNvPr>
          <p:cNvSpPr>
            <a:spLocks noGrp="1"/>
          </p:cNvSpPr>
          <p:nvPr>
            <p:ph type="title"/>
            <p:custDataLst>
              <p:tags r:id="rId1"/>
            </p:custDataLst>
          </p:nvPr>
        </p:nvSpPr>
        <p:spPr/>
        <p:txBody>
          <a:bodyPr/>
          <a:lstStyle/>
          <a:p>
            <a:r>
              <a:rPr lang="fr-CA" dirty="0"/>
              <a:t>2. Planification, évaluation et gestion de projets</a:t>
            </a:r>
          </a:p>
        </p:txBody>
      </p:sp>
      <p:sp>
        <p:nvSpPr>
          <p:cNvPr id="4" name="Espace réservé du contenu 2">
            <a:extLst>
              <a:ext uri="{FF2B5EF4-FFF2-40B4-BE49-F238E27FC236}">
                <a16:creationId xmlns:a16="http://schemas.microsoft.com/office/drawing/2014/main" id="{82F9A788-7756-656F-8877-28DD49594508}"/>
              </a:ext>
            </a:extLst>
          </p:cNvPr>
          <p:cNvSpPr txBox="1">
            <a:spLocks/>
          </p:cNvSpPr>
          <p:nvPr>
            <p:custDataLst>
              <p:tags r:id="rId2"/>
            </p:custDataLst>
          </p:nvPr>
        </p:nvSpPr>
        <p:spPr>
          <a:xfrm>
            <a:off x="539552" y="1484784"/>
            <a:ext cx="7814187" cy="4498404"/>
          </a:xfrm>
          <a:prstGeom prst="rect">
            <a:avLst/>
          </a:prstGeom>
        </p:spPr>
        <p:txBody>
          <a:bodyPr vert="horz" lIns="91440" tIns="45720" rIns="91440" bIns="45720" rtlCol="0" anchor="ctr" anchorCtr="0">
            <a:normAutofit/>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algn="ctr"/>
            <a:r>
              <a:rPr lang="fr-CA" sz="4000" dirty="0"/>
              <a:t>Faire une prévision budgétaire :  coût et financement du projet</a:t>
            </a:r>
          </a:p>
          <a:p>
            <a:pPr algn="ctr"/>
            <a:r>
              <a:rPr lang="fr-CA" sz="4000" dirty="0"/>
              <a:t>Estimer le temps pour les ressources en place et ce qu’il représente en valeur monétaire</a:t>
            </a:r>
          </a:p>
          <a:p>
            <a:pPr algn="ctr"/>
            <a:r>
              <a:rPr lang="fr-CA" sz="4000" dirty="0"/>
              <a:t>Et si on embauchait?</a:t>
            </a:r>
          </a:p>
        </p:txBody>
      </p:sp>
      <p:sp>
        <p:nvSpPr>
          <p:cNvPr id="3" name="Espace réservé du contenu 2">
            <a:extLst>
              <a:ext uri="{FF2B5EF4-FFF2-40B4-BE49-F238E27FC236}">
                <a16:creationId xmlns:a16="http://schemas.microsoft.com/office/drawing/2014/main" id="{D29C87C5-70F3-4208-E4D0-D1A1594F37FE}"/>
              </a:ext>
            </a:extLst>
          </p:cNvPr>
          <p:cNvSpPr txBox="1">
            <a:spLocks/>
          </p:cNvSpPr>
          <p:nvPr>
            <p:custDataLst>
              <p:tags r:id="rId3"/>
            </p:custDataLst>
          </p:nvPr>
        </p:nvSpPr>
        <p:spPr>
          <a:xfrm>
            <a:off x="907976" y="408856"/>
            <a:ext cx="7421488" cy="1287760"/>
          </a:xfrm>
          <a:prstGeom prst="rect">
            <a:avLst/>
          </a:prstGeom>
        </p:spPr>
        <p:txBody>
          <a:bodyPr vert="horz" lIns="91440" tIns="45720" rIns="91440" bIns="45720" rtlCol="0" anchor="ctr" anchorCtr="0">
            <a:normAutofit/>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r>
              <a:rPr lang="fr-CA" sz="6600" dirty="0"/>
              <a:t>Auto-financement</a:t>
            </a:r>
            <a:endParaRPr lang="fr-CA" sz="5800" dirty="0"/>
          </a:p>
        </p:txBody>
      </p:sp>
    </p:spTree>
    <p:extLst>
      <p:ext uri="{BB962C8B-B14F-4D97-AF65-F5344CB8AC3E}">
        <p14:creationId xmlns:p14="http://schemas.microsoft.com/office/powerpoint/2010/main" val="40111775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a:extLst>
              <a:ext uri="{FF2B5EF4-FFF2-40B4-BE49-F238E27FC236}">
                <a16:creationId xmlns:a16="http://schemas.microsoft.com/office/drawing/2014/main" id="{637B6A96-D45D-989E-32D2-042193DF6C7D}"/>
              </a:ext>
            </a:extLst>
          </p:cNvPr>
          <p:cNvGraphicFramePr>
            <a:graphicFrameLocks noGrp="1"/>
          </p:cNvGraphicFramePr>
          <p:nvPr>
            <p:ph sz="half" idx="1"/>
            <p:custDataLst>
              <p:tags r:id="rId1"/>
            </p:custDataLst>
            <p:extLst>
              <p:ext uri="{D42A27DB-BD31-4B8C-83A1-F6EECF244321}">
                <p14:modId xmlns:p14="http://schemas.microsoft.com/office/powerpoint/2010/main" val="304195327"/>
              </p:ext>
            </p:extLst>
          </p:nvPr>
        </p:nvGraphicFramePr>
        <p:xfrm>
          <a:off x="1308648" y="692696"/>
          <a:ext cx="6526704" cy="4239025"/>
        </p:xfrm>
        <a:graphic>
          <a:graphicData uri="http://schemas.openxmlformats.org/drawingml/2006/table">
            <a:tbl>
              <a:tblPr firstRow="1" firstCol="1" bandRow="1"/>
              <a:tblGrid>
                <a:gridCol w="1631334">
                  <a:extLst>
                    <a:ext uri="{9D8B030D-6E8A-4147-A177-3AD203B41FA5}">
                      <a16:colId xmlns:a16="http://schemas.microsoft.com/office/drawing/2014/main" val="258067939"/>
                    </a:ext>
                  </a:extLst>
                </a:gridCol>
                <a:gridCol w="1631334">
                  <a:extLst>
                    <a:ext uri="{9D8B030D-6E8A-4147-A177-3AD203B41FA5}">
                      <a16:colId xmlns:a16="http://schemas.microsoft.com/office/drawing/2014/main" val="587576012"/>
                    </a:ext>
                  </a:extLst>
                </a:gridCol>
                <a:gridCol w="1632018">
                  <a:extLst>
                    <a:ext uri="{9D8B030D-6E8A-4147-A177-3AD203B41FA5}">
                      <a16:colId xmlns:a16="http://schemas.microsoft.com/office/drawing/2014/main" val="293193369"/>
                    </a:ext>
                  </a:extLst>
                </a:gridCol>
                <a:gridCol w="1632018">
                  <a:extLst>
                    <a:ext uri="{9D8B030D-6E8A-4147-A177-3AD203B41FA5}">
                      <a16:colId xmlns:a16="http://schemas.microsoft.com/office/drawing/2014/main" val="2631139312"/>
                    </a:ext>
                  </a:extLst>
                </a:gridCol>
              </a:tblGrid>
              <a:tr h="733782">
                <a:tc gridSpan="4">
                  <a:txBody>
                    <a:bodyPr/>
                    <a:lstStyle/>
                    <a:p>
                      <a:pPr algn="ctr">
                        <a:lnSpc>
                          <a:spcPct val="115000"/>
                        </a:lnSpc>
                        <a:spcAft>
                          <a:spcPts val="1000"/>
                        </a:spcAft>
                        <a:buNone/>
                      </a:pPr>
                      <a:r>
                        <a:rPr lang="fr-CA" sz="3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Montage financier</a:t>
                      </a:r>
                      <a:r>
                        <a:rPr lang="fr-CA" sz="3200" b="1" dirty="0">
                          <a:effectLst/>
                          <a:latin typeface="Calibri" panose="020F0502020204030204" pitchFamily="34" charset="0"/>
                          <a:ea typeface="Calibri" panose="020F0502020204030204" pitchFamily="34" charset="0"/>
                          <a:cs typeface="Times New Roman" panose="02020603050405020304" pitchFamily="18" charset="0"/>
                        </a:rPr>
                        <a:t> </a:t>
                      </a:r>
                      <a:endParaRPr lang="fr-CA"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fr-CA"/>
                    </a:p>
                  </a:txBody>
                  <a:tcPr/>
                </a:tc>
                <a:tc hMerge="1">
                  <a:txBody>
                    <a:bodyPr/>
                    <a:lstStyle/>
                    <a:p>
                      <a:endParaRPr lang="fr-CA"/>
                    </a:p>
                  </a:txBody>
                  <a:tcPr/>
                </a:tc>
                <a:tc hMerge="1">
                  <a:txBody>
                    <a:bodyPr/>
                    <a:lstStyle/>
                    <a:p>
                      <a:endParaRPr lang="fr-CA"/>
                    </a:p>
                  </a:txBody>
                  <a:tcPr/>
                </a:tc>
                <a:extLst>
                  <a:ext uri="{0D108BD9-81ED-4DB2-BD59-A6C34878D82A}">
                    <a16:rowId xmlns:a16="http://schemas.microsoft.com/office/drawing/2014/main" val="2350701919"/>
                  </a:ext>
                </a:extLst>
              </a:tr>
              <a:tr h="733782">
                <a:tc gridSpan="2">
                  <a:txBody>
                    <a:bodyPr/>
                    <a:lstStyle/>
                    <a:p>
                      <a:pPr algn="ctr">
                        <a:lnSpc>
                          <a:spcPct val="115000"/>
                        </a:lnSpc>
                        <a:spcAft>
                          <a:spcPts val="1000"/>
                        </a:spcAft>
                        <a:buNone/>
                      </a:pPr>
                      <a:r>
                        <a:rPr lang="fr-CA" sz="3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Coûts </a:t>
                      </a:r>
                      <a:endParaRPr lang="fr-CA"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fr-CA"/>
                    </a:p>
                  </a:txBody>
                  <a:tcPr/>
                </a:tc>
                <a:tc gridSpan="2">
                  <a:txBody>
                    <a:bodyPr/>
                    <a:lstStyle/>
                    <a:p>
                      <a:pPr algn="ctr">
                        <a:lnSpc>
                          <a:spcPct val="115000"/>
                        </a:lnSpc>
                        <a:spcAft>
                          <a:spcPts val="1000"/>
                        </a:spcAft>
                        <a:buNone/>
                      </a:pPr>
                      <a:r>
                        <a:rPr lang="fr-CA" sz="3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Financement</a:t>
                      </a:r>
                      <a:endParaRPr lang="fr-CA"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fr-CA"/>
                    </a:p>
                  </a:txBody>
                  <a:tcPr/>
                </a:tc>
                <a:extLst>
                  <a:ext uri="{0D108BD9-81ED-4DB2-BD59-A6C34878D82A}">
                    <a16:rowId xmlns:a16="http://schemas.microsoft.com/office/drawing/2014/main" val="1887669571"/>
                  </a:ext>
                </a:extLst>
              </a:tr>
              <a:tr h="265664">
                <a:tc>
                  <a:txBody>
                    <a:bodyPr/>
                    <a:lstStyle/>
                    <a:p>
                      <a:pPr algn="l">
                        <a:lnSpc>
                          <a:spcPct val="115000"/>
                        </a:lnSpc>
                        <a:spcAft>
                          <a:spcPts val="1000"/>
                        </a:spcAft>
                        <a:buNone/>
                      </a:pPr>
                      <a:r>
                        <a:rPr lang="fr-CA" sz="2400" b="1" dirty="0">
                          <a:effectLst/>
                          <a:latin typeface="Calibri" panose="020F0502020204030204" pitchFamily="34" charset="0"/>
                          <a:ea typeface="Calibri" panose="020F0502020204030204" pitchFamily="34" charset="0"/>
                          <a:cs typeface="Times New Roman" panose="02020603050405020304" pitchFamily="18" charset="0"/>
                        </a:rPr>
                        <a:t>Item</a:t>
                      </a:r>
                      <a:endParaRPr lang="fr-CA"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fr-CA" sz="2400" b="1" dirty="0">
                          <a:effectLst/>
                          <a:latin typeface="Calibri" panose="020F0502020204030204" pitchFamily="34" charset="0"/>
                          <a:ea typeface="Calibri" panose="020F0502020204030204" pitchFamily="34" charset="0"/>
                          <a:cs typeface="Times New Roman" panose="02020603050405020304" pitchFamily="18" charset="0"/>
                        </a:rPr>
                        <a:t>Montant</a:t>
                      </a:r>
                      <a:endParaRPr lang="fr-CA"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fr-CA" sz="2400" b="1">
                          <a:effectLst/>
                          <a:latin typeface="Calibri" panose="020F0502020204030204" pitchFamily="34" charset="0"/>
                          <a:ea typeface="Calibri" panose="020F0502020204030204" pitchFamily="34" charset="0"/>
                          <a:cs typeface="Times New Roman" panose="02020603050405020304" pitchFamily="18" charset="0"/>
                        </a:rPr>
                        <a:t>Source</a:t>
                      </a:r>
                      <a:endParaRPr lang="fr-CA"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fr-CA" sz="2400" b="1">
                          <a:effectLst/>
                          <a:latin typeface="Calibri" panose="020F0502020204030204" pitchFamily="34" charset="0"/>
                          <a:ea typeface="Calibri" panose="020F0502020204030204" pitchFamily="34" charset="0"/>
                          <a:cs typeface="Times New Roman" panose="02020603050405020304" pitchFamily="18" charset="0"/>
                        </a:rPr>
                        <a:t>Montant</a:t>
                      </a:r>
                      <a:endParaRPr lang="fr-CA"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8866609"/>
                  </a:ext>
                </a:extLst>
              </a:tr>
              <a:tr h="265664">
                <a:tc>
                  <a:txBody>
                    <a:bodyPr/>
                    <a:lstStyle/>
                    <a:p>
                      <a:pPr algn="l">
                        <a:lnSpc>
                          <a:spcPct val="115000"/>
                        </a:lnSpc>
                        <a:spcAft>
                          <a:spcPts val="1000"/>
                        </a:spcAft>
                        <a:buNone/>
                      </a:pPr>
                      <a:r>
                        <a:rPr lang="fr-CA" sz="2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fr-CA" sz="2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fr-CA" sz="2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fr-CA" sz="2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66444925"/>
                  </a:ext>
                </a:extLst>
              </a:tr>
              <a:tr h="265664">
                <a:tc>
                  <a:txBody>
                    <a:bodyPr/>
                    <a:lstStyle/>
                    <a:p>
                      <a:pPr algn="l">
                        <a:lnSpc>
                          <a:spcPct val="115000"/>
                        </a:lnSpc>
                        <a:spcAft>
                          <a:spcPts val="1000"/>
                        </a:spcAft>
                        <a:buNone/>
                      </a:pPr>
                      <a:r>
                        <a:rPr lang="fr-CA" sz="2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fr-CA" sz="2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fr-CA" sz="2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fr-CA" sz="2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30585036"/>
                  </a:ext>
                </a:extLst>
              </a:tr>
              <a:tr h="265664">
                <a:tc>
                  <a:txBody>
                    <a:bodyPr/>
                    <a:lstStyle/>
                    <a:p>
                      <a:pPr algn="l">
                        <a:lnSpc>
                          <a:spcPct val="115000"/>
                        </a:lnSpc>
                        <a:spcAft>
                          <a:spcPts val="1000"/>
                        </a:spcAft>
                        <a:buNone/>
                      </a:pPr>
                      <a:r>
                        <a:rPr lang="fr-CA" sz="2400" dirty="0">
                          <a:effectLst/>
                          <a:latin typeface="Calibri" panose="020F0502020204030204" pitchFamily="34" charset="0"/>
                          <a:ea typeface="Calibri" panose="020F0502020204030204" pitchFamily="34" charset="0"/>
                          <a:cs typeface="Times New Roman" panose="02020603050405020304" pitchFamily="18" charset="0"/>
                        </a:rPr>
                        <a:t> </a:t>
                      </a:r>
                      <a:r>
                        <a:rPr lang="fr-CA" sz="1600" dirty="0">
                          <a:effectLst/>
                          <a:latin typeface="Calibri" panose="020F0502020204030204" pitchFamily="34" charset="0"/>
                          <a:ea typeface="Calibri" panose="020F0502020204030204" pitchFamily="34" charset="0"/>
                          <a:cs typeface="Times New Roman" panose="02020603050405020304" pitchFamily="18" charset="0"/>
                        </a:rPr>
                        <a:t>Frais de gestion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fr-CA" sz="2400" dirty="0">
                          <a:effectLst/>
                          <a:latin typeface="Calibri" panose="020F0502020204030204" pitchFamily="34" charset="0"/>
                          <a:ea typeface="Calibri" panose="020F0502020204030204" pitchFamily="34" charset="0"/>
                          <a:cs typeface="Times New Roman" panose="02020603050405020304" pitchFamily="18" charset="0"/>
                        </a:rPr>
                        <a:t> </a:t>
                      </a:r>
                      <a:r>
                        <a:rPr lang="fr-CA" sz="16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 à 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fr-CA" sz="2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fr-CA" sz="2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6288041"/>
                  </a:ext>
                </a:extLst>
              </a:tr>
              <a:tr h="265664">
                <a:tc>
                  <a:txBody>
                    <a:bodyPr/>
                    <a:lstStyle/>
                    <a:p>
                      <a:pPr algn="l">
                        <a:lnSpc>
                          <a:spcPct val="115000"/>
                        </a:lnSpc>
                        <a:spcAft>
                          <a:spcPts val="1000"/>
                        </a:spcAft>
                        <a:buNone/>
                      </a:pPr>
                      <a:r>
                        <a:rPr lang="fr-CA" sz="2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fr-CA" sz="2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fr-CA" sz="2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fr-CA" sz="2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85478086"/>
                  </a:ext>
                </a:extLst>
              </a:tr>
              <a:tr h="265664">
                <a:tc>
                  <a:txBody>
                    <a:bodyPr/>
                    <a:lstStyle/>
                    <a:p>
                      <a:pPr algn="l">
                        <a:lnSpc>
                          <a:spcPct val="115000"/>
                        </a:lnSpc>
                        <a:spcAft>
                          <a:spcPts val="1000"/>
                        </a:spcAft>
                        <a:buNone/>
                      </a:pPr>
                      <a:r>
                        <a:rPr lang="fr-CA" sz="2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fr-CA" sz="2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fr-CA" sz="2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fr-CA" sz="2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98595487"/>
                  </a:ext>
                </a:extLst>
              </a:tr>
              <a:tr h="265664">
                <a:tc>
                  <a:txBody>
                    <a:bodyPr/>
                    <a:lstStyle/>
                    <a:p>
                      <a:pPr algn="r">
                        <a:lnSpc>
                          <a:spcPct val="115000"/>
                        </a:lnSpc>
                        <a:spcAft>
                          <a:spcPts val="1000"/>
                        </a:spcAft>
                        <a:buNone/>
                      </a:pPr>
                      <a:r>
                        <a:rPr lang="fr-CA" sz="2400">
                          <a:effectLst/>
                          <a:latin typeface="Calibri" panose="020F0502020204030204" pitchFamily="34" charset="0"/>
                          <a:ea typeface="Calibri" panose="020F0502020204030204" pitchFamily="34" charset="0"/>
                          <a:cs typeface="Times New Roman" panose="02020603050405020304" pitchFamily="18" charset="0"/>
                        </a:rPr>
                        <a:t>Total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fr-CA" sz="2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15000"/>
                        </a:lnSpc>
                        <a:spcAft>
                          <a:spcPts val="1000"/>
                        </a:spcAft>
                        <a:buNone/>
                      </a:pPr>
                      <a:r>
                        <a:rPr lang="fr-CA" sz="2400">
                          <a:effectLst/>
                          <a:latin typeface="Calibri" panose="020F0502020204030204" pitchFamily="34" charset="0"/>
                          <a:ea typeface="Calibri" panose="020F0502020204030204" pitchFamily="34" charset="0"/>
                          <a:cs typeface="Times New Roman" panose="02020603050405020304" pitchFamily="18" charset="0"/>
                        </a:rPr>
                        <a:t>Total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fr-CA" sz="2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5253587"/>
                  </a:ext>
                </a:extLst>
              </a:tr>
            </a:tbl>
          </a:graphicData>
        </a:graphic>
      </p:graphicFrame>
      <p:sp>
        <p:nvSpPr>
          <p:cNvPr id="6" name="Titre 1">
            <a:extLst>
              <a:ext uri="{FF2B5EF4-FFF2-40B4-BE49-F238E27FC236}">
                <a16:creationId xmlns:a16="http://schemas.microsoft.com/office/drawing/2014/main" id="{61FC3D8F-F30B-CA5D-9E7D-102FF632290F}"/>
              </a:ext>
            </a:extLst>
          </p:cNvPr>
          <p:cNvSpPr>
            <a:spLocks noGrp="1"/>
          </p:cNvSpPr>
          <p:nvPr>
            <p:ph type="title"/>
            <p:custDataLst>
              <p:tags r:id="rId2"/>
            </p:custDataLst>
          </p:nvPr>
        </p:nvSpPr>
        <p:spPr>
          <a:xfrm>
            <a:off x="971550" y="6308725"/>
            <a:ext cx="7358063" cy="374650"/>
          </a:xfrm>
        </p:spPr>
        <p:txBody>
          <a:bodyPr/>
          <a:lstStyle/>
          <a:p>
            <a:r>
              <a:rPr lang="fr-CA" dirty="0"/>
              <a:t>2. Planification, évaluation et gestion de projets</a:t>
            </a:r>
          </a:p>
        </p:txBody>
      </p:sp>
      <p:sp>
        <p:nvSpPr>
          <p:cNvPr id="8" name="ZoneTexte 7">
            <a:extLst>
              <a:ext uri="{FF2B5EF4-FFF2-40B4-BE49-F238E27FC236}">
                <a16:creationId xmlns:a16="http://schemas.microsoft.com/office/drawing/2014/main" id="{ED5F2293-AEF0-48F1-9642-65C1A0003A40}"/>
              </a:ext>
            </a:extLst>
          </p:cNvPr>
          <p:cNvSpPr txBox="1"/>
          <p:nvPr>
            <p:custDataLst>
              <p:tags r:id="rId3"/>
            </p:custDataLst>
          </p:nvPr>
        </p:nvSpPr>
        <p:spPr>
          <a:xfrm>
            <a:off x="2627784" y="5250891"/>
            <a:ext cx="4824536" cy="369332"/>
          </a:xfrm>
          <a:prstGeom prst="rect">
            <a:avLst/>
          </a:prstGeom>
          <a:noFill/>
        </p:spPr>
        <p:txBody>
          <a:bodyPr wrap="square" rtlCol="0">
            <a:spAutoFit/>
          </a:bodyPr>
          <a:lstStyle/>
          <a:p>
            <a:r>
              <a:rPr lang="fr-CA" b="1" dirty="0"/>
              <a:t>Total des Coûts = Total du Financement</a:t>
            </a:r>
          </a:p>
        </p:txBody>
      </p:sp>
    </p:spTree>
    <p:extLst>
      <p:ext uri="{BB962C8B-B14F-4D97-AF65-F5344CB8AC3E}">
        <p14:creationId xmlns:p14="http://schemas.microsoft.com/office/powerpoint/2010/main" val="3812224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29085-8E3B-3D35-2CAB-15FF842DE9A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DF3EE8D-70BF-9B6E-CC38-6076671F82A7}"/>
              </a:ext>
            </a:extLst>
          </p:cNvPr>
          <p:cNvSpPr>
            <a:spLocks noGrp="1"/>
          </p:cNvSpPr>
          <p:nvPr>
            <p:ph type="title"/>
            <p:custDataLst>
              <p:tags r:id="rId1"/>
            </p:custDataLst>
          </p:nvPr>
        </p:nvSpPr>
        <p:spPr/>
        <p:txBody>
          <a:bodyPr/>
          <a:lstStyle/>
          <a:p>
            <a:r>
              <a:rPr lang="fr-CA" dirty="0"/>
              <a:t>2. Planification, évaluation et gestion de projets</a:t>
            </a:r>
          </a:p>
        </p:txBody>
      </p:sp>
      <p:sp>
        <p:nvSpPr>
          <p:cNvPr id="4" name="Espace réservé du contenu 2">
            <a:extLst>
              <a:ext uri="{FF2B5EF4-FFF2-40B4-BE49-F238E27FC236}">
                <a16:creationId xmlns:a16="http://schemas.microsoft.com/office/drawing/2014/main" id="{1C8A6A4F-B5AD-C88F-F221-83DB04150574}"/>
              </a:ext>
            </a:extLst>
          </p:cNvPr>
          <p:cNvSpPr txBox="1">
            <a:spLocks/>
          </p:cNvSpPr>
          <p:nvPr>
            <p:custDataLst>
              <p:tags r:id="rId2"/>
            </p:custDataLst>
          </p:nvPr>
        </p:nvSpPr>
        <p:spPr>
          <a:xfrm>
            <a:off x="755576" y="2348880"/>
            <a:ext cx="7573888" cy="3456384"/>
          </a:xfrm>
          <a:prstGeom prst="rect">
            <a:avLst/>
          </a:prstGeom>
        </p:spPr>
        <p:txBody>
          <a:bodyPr vert="horz" lIns="91440" tIns="45720" rIns="91440" bIns="45720" rtlCol="0" anchor="ctr" anchorCtr="0">
            <a:normAutofit/>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r>
              <a:rPr lang="fr-CA" sz="6600" dirty="0"/>
              <a:t>Quel rôle l’OC joue-t-il dans le montage d’une demande? </a:t>
            </a:r>
            <a:endParaRPr lang="fr-CA" sz="5800" dirty="0"/>
          </a:p>
          <a:p>
            <a:pPr marL="0" indent="0" algn="ctr">
              <a:buFont typeface="Arial" pitchFamily="34" charset="0"/>
              <a:buNone/>
            </a:pPr>
            <a:endParaRPr lang="fr-CA" sz="4000" dirty="0"/>
          </a:p>
          <a:p>
            <a:pPr marL="0" indent="0">
              <a:buNone/>
            </a:pPr>
            <a:endParaRPr lang="fr-CA" sz="4000" dirty="0"/>
          </a:p>
        </p:txBody>
      </p:sp>
      <p:sp>
        <p:nvSpPr>
          <p:cNvPr id="3" name="Espace réservé du contenu 2">
            <a:extLst>
              <a:ext uri="{FF2B5EF4-FFF2-40B4-BE49-F238E27FC236}">
                <a16:creationId xmlns:a16="http://schemas.microsoft.com/office/drawing/2014/main" id="{28FAE4D9-599C-5188-0784-A3500FB45BC9}"/>
              </a:ext>
            </a:extLst>
          </p:cNvPr>
          <p:cNvSpPr txBox="1">
            <a:spLocks/>
          </p:cNvSpPr>
          <p:nvPr>
            <p:custDataLst>
              <p:tags r:id="rId3"/>
            </p:custDataLst>
          </p:nvPr>
        </p:nvSpPr>
        <p:spPr>
          <a:xfrm>
            <a:off x="907976" y="917104"/>
            <a:ext cx="7421488" cy="1287760"/>
          </a:xfrm>
          <a:prstGeom prst="rect">
            <a:avLst/>
          </a:prstGeom>
        </p:spPr>
        <p:txBody>
          <a:bodyPr vert="horz" lIns="91440" tIns="45720" rIns="91440" bIns="45720" rtlCol="0" anchor="ctr" anchorCtr="0">
            <a:normAutofit/>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endParaRPr lang="fr-CA" sz="5800" dirty="0"/>
          </a:p>
        </p:txBody>
      </p:sp>
    </p:spTree>
    <p:extLst>
      <p:ext uri="{BB962C8B-B14F-4D97-AF65-F5344CB8AC3E}">
        <p14:creationId xmlns:p14="http://schemas.microsoft.com/office/powerpoint/2010/main" val="12829823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08C68-B82A-D3B2-63F1-35F99F92535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51716F5-BF36-70F6-35DC-588D46E42642}"/>
              </a:ext>
            </a:extLst>
          </p:cNvPr>
          <p:cNvSpPr>
            <a:spLocks noGrp="1"/>
          </p:cNvSpPr>
          <p:nvPr>
            <p:ph type="title"/>
            <p:custDataLst>
              <p:tags r:id="rId1"/>
            </p:custDataLst>
          </p:nvPr>
        </p:nvSpPr>
        <p:spPr/>
        <p:txBody>
          <a:bodyPr/>
          <a:lstStyle/>
          <a:p>
            <a:r>
              <a:rPr lang="fr-CA" dirty="0"/>
              <a:t>2. Planification, évaluation et gestion de projets</a:t>
            </a:r>
          </a:p>
        </p:txBody>
      </p:sp>
      <p:sp>
        <p:nvSpPr>
          <p:cNvPr id="4" name="Espace réservé du contenu 2">
            <a:extLst>
              <a:ext uri="{FF2B5EF4-FFF2-40B4-BE49-F238E27FC236}">
                <a16:creationId xmlns:a16="http://schemas.microsoft.com/office/drawing/2014/main" id="{6DC0D946-D2B7-CF83-611B-7CE77452BB42}"/>
              </a:ext>
            </a:extLst>
          </p:cNvPr>
          <p:cNvSpPr txBox="1">
            <a:spLocks/>
          </p:cNvSpPr>
          <p:nvPr>
            <p:custDataLst>
              <p:tags r:id="rId2"/>
            </p:custDataLst>
          </p:nvPr>
        </p:nvSpPr>
        <p:spPr>
          <a:xfrm>
            <a:off x="1729002" y="1484784"/>
            <a:ext cx="6875445" cy="4824536"/>
          </a:xfrm>
          <a:prstGeom prst="rect">
            <a:avLst/>
          </a:prstGeom>
        </p:spPr>
        <p:txBody>
          <a:bodyPr vert="horz" lIns="91440" tIns="45720" rIns="91440" bIns="45720" rtlCol="0" anchor="ctr" anchorCtr="0">
            <a:normAutofit fontScale="47500" lnSpcReduction="20000"/>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algn="ctr"/>
            <a:r>
              <a:rPr lang="fr-CA" sz="5800" dirty="0"/>
              <a:t>Allez droit au but, stats peu nombreuses mais percutantes</a:t>
            </a:r>
          </a:p>
          <a:p>
            <a:pPr algn="ctr"/>
            <a:r>
              <a:rPr lang="fr-CA" sz="5800" dirty="0"/>
              <a:t>Phrases simples</a:t>
            </a:r>
          </a:p>
          <a:p>
            <a:pPr algn="ctr"/>
            <a:r>
              <a:rPr lang="fr-CA" sz="5800" dirty="0"/>
              <a:t>Faire les liens avec la mission du programme et les objectifs </a:t>
            </a:r>
          </a:p>
          <a:p>
            <a:pPr algn="ctr"/>
            <a:r>
              <a:rPr lang="fr-CA" sz="5800" dirty="0"/>
              <a:t>Qui évaluera le projet? </a:t>
            </a:r>
          </a:p>
          <a:p>
            <a:pPr algn="ctr"/>
            <a:r>
              <a:rPr lang="fr-CA" sz="5800" dirty="0"/>
              <a:t>Trouver les indicateurs significatifs</a:t>
            </a:r>
          </a:p>
          <a:p>
            <a:pPr algn="ctr"/>
            <a:r>
              <a:rPr lang="fr-CA" sz="5800" dirty="0"/>
              <a:t>Grille d’évaluation qui sera utilisée</a:t>
            </a:r>
          </a:p>
          <a:p>
            <a:pPr algn="ctr"/>
            <a:r>
              <a:rPr lang="fr-CA" sz="5800" dirty="0"/>
              <a:t>Coût et financement qui balancent</a:t>
            </a:r>
          </a:p>
          <a:p>
            <a:pPr algn="ctr"/>
            <a:r>
              <a:rPr lang="fr-CA" sz="5800" dirty="0"/>
              <a:t>Ne pas oublier de mettre le non monétaire</a:t>
            </a:r>
          </a:p>
          <a:p>
            <a:pPr algn="ctr"/>
            <a:r>
              <a:rPr lang="fr-CA" sz="5800" dirty="0"/>
              <a:t>Etc.</a:t>
            </a:r>
            <a:endParaRPr lang="fr-CA" sz="4000" dirty="0"/>
          </a:p>
        </p:txBody>
      </p:sp>
      <p:sp>
        <p:nvSpPr>
          <p:cNvPr id="3" name="Espace réservé du contenu 2">
            <a:extLst>
              <a:ext uri="{FF2B5EF4-FFF2-40B4-BE49-F238E27FC236}">
                <a16:creationId xmlns:a16="http://schemas.microsoft.com/office/drawing/2014/main" id="{3D845C12-9E02-635F-2801-D411DB67BA82}"/>
              </a:ext>
            </a:extLst>
          </p:cNvPr>
          <p:cNvSpPr txBox="1">
            <a:spLocks/>
          </p:cNvSpPr>
          <p:nvPr>
            <p:custDataLst>
              <p:tags r:id="rId3"/>
            </p:custDataLst>
          </p:nvPr>
        </p:nvSpPr>
        <p:spPr>
          <a:xfrm>
            <a:off x="907976" y="408856"/>
            <a:ext cx="7421488" cy="1287760"/>
          </a:xfrm>
          <a:prstGeom prst="rect">
            <a:avLst/>
          </a:prstGeom>
        </p:spPr>
        <p:txBody>
          <a:bodyPr vert="horz" lIns="91440" tIns="45720" rIns="91440" bIns="45720" rtlCol="0" anchor="ctr" anchorCtr="0">
            <a:normAutofit fontScale="70000" lnSpcReduction="20000"/>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r>
              <a:rPr lang="fr-CA" sz="6600" dirty="0"/>
              <a:t>Sur quoi mettre l’emphase?</a:t>
            </a:r>
            <a:endParaRPr lang="fr-CA" sz="5800" dirty="0"/>
          </a:p>
        </p:txBody>
      </p:sp>
      <p:pic>
        <p:nvPicPr>
          <p:cNvPr id="7" name="Image 6" descr="Une image contenant oiseau, clipart, dessin humoristique, dessin&#10;&#10;Le contenu généré par l’IA peut être incorrect.">
            <a:extLst>
              <a:ext uri="{FF2B5EF4-FFF2-40B4-BE49-F238E27FC236}">
                <a16:creationId xmlns:a16="http://schemas.microsoft.com/office/drawing/2014/main" id="{ABF8141E-FBB2-B8AF-FEA6-D1B877A0264C}"/>
              </a:ext>
            </a:extLst>
          </p:cNvPr>
          <p:cNvPicPr>
            <a:picLocks noChangeAspect="1"/>
          </p:cNvPicPr>
          <p:nvPr>
            <p:custDataLst>
              <p:tags r:id="rId4"/>
            </p:custDataLst>
          </p:nvPr>
        </p:nvPicPr>
        <p:blipFill>
          <a:blip r:embed="rId7"/>
          <a:stretch>
            <a:fillRect/>
          </a:stretch>
        </p:blipFill>
        <p:spPr>
          <a:xfrm>
            <a:off x="395536" y="3038068"/>
            <a:ext cx="2304256" cy="2304256"/>
          </a:xfrm>
          <a:prstGeom prst="rect">
            <a:avLst/>
          </a:prstGeom>
        </p:spPr>
      </p:pic>
    </p:spTree>
    <p:extLst>
      <p:ext uri="{BB962C8B-B14F-4D97-AF65-F5344CB8AC3E}">
        <p14:creationId xmlns:p14="http://schemas.microsoft.com/office/powerpoint/2010/main" val="4175738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FDDE2-CAB3-9E9F-BF33-F5F042B9A7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CF43E12-84B4-0CA0-9FD5-E0846C82ECE4}"/>
              </a:ext>
            </a:extLst>
          </p:cNvPr>
          <p:cNvSpPr>
            <a:spLocks noGrp="1"/>
          </p:cNvSpPr>
          <p:nvPr>
            <p:ph type="title"/>
            <p:custDataLst>
              <p:tags r:id="rId1"/>
            </p:custDataLst>
          </p:nvPr>
        </p:nvSpPr>
        <p:spPr/>
        <p:txBody>
          <a:bodyPr/>
          <a:lstStyle/>
          <a:p>
            <a:r>
              <a:rPr lang="fr-CA" dirty="0"/>
              <a:t>2. Planification, évaluation et gestion de projets</a:t>
            </a:r>
          </a:p>
        </p:txBody>
      </p:sp>
      <p:sp>
        <p:nvSpPr>
          <p:cNvPr id="4" name="Espace réservé du contenu 2">
            <a:extLst>
              <a:ext uri="{FF2B5EF4-FFF2-40B4-BE49-F238E27FC236}">
                <a16:creationId xmlns:a16="http://schemas.microsoft.com/office/drawing/2014/main" id="{4E4E558A-BC3A-11E4-BFCF-8F17AD99DDE0}"/>
              </a:ext>
            </a:extLst>
          </p:cNvPr>
          <p:cNvSpPr txBox="1">
            <a:spLocks/>
          </p:cNvSpPr>
          <p:nvPr>
            <p:custDataLst>
              <p:tags r:id="rId2"/>
            </p:custDataLst>
          </p:nvPr>
        </p:nvSpPr>
        <p:spPr>
          <a:xfrm>
            <a:off x="827584" y="1124744"/>
            <a:ext cx="7543800" cy="4896544"/>
          </a:xfrm>
          <a:prstGeom prst="rect">
            <a:avLst/>
          </a:prstGeom>
        </p:spPr>
        <p:txBody>
          <a:bodyPr vert="horz" lIns="91440" tIns="45720" rIns="91440" bIns="45720" rtlCol="0" anchor="ctr" anchorCtr="0">
            <a:normAutofit/>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buNone/>
            </a:pPr>
            <a:endParaRPr lang="fr-CA" sz="4000" dirty="0"/>
          </a:p>
        </p:txBody>
      </p:sp>
      <p:pic>
        <p:nvPicPr>
          <p:cNvPr id="5" name="Espace réservé du contenu 3">
            <a:extLst>
              <a:ext uri="{FF2B5EF4-FFF2-40B4-BE49-F238E27FC236}">
                <a16:creationId xmlns:a16="http://schemas.microsoft.com/office/drawing/2014/main" id="{77EA5063-7B83-5304-5C87-DAA2B9B7F857}"/>
              </a:ext>
            </a:extLst>
          </p:cNvPr>
          <p:cNvPicPr>
            <a:picLocks noChangeAspect="1"/>
          </p:cNvPicPr>
          <p:nvPr>
            <p:custDataLst>
              <p:tags r:id="rId3"/>
            </p:custDataLst>
          </p:nvPr>
        </p:nvPicPr>
        <p:blipFill>
          <a:blip r:embed="rId7"/>
          <a:stretch>
            <a:fillRect/>
          </a:stretch>
        </p:blipFill>
        <p:spPr>
          <a:xfrm>
            <a:off x="4625951" y="908720"/>
            <a:ext cx="3557195" cy="2736304"/>
          </a:xfrm>
          <a:prstGeom prst="rect">
            <a:avLst/>
          </a:prstGeom>
        </p:spPr>
      </p:pic>
      <p:pic>
        <p:nvPicPr>
          <p:cNvPr id="8" name="Espace réservé du contenu 3">
            <a:extLst>
              <a:ext uri="{FF2B5EF4-FFF2-40B4-BE49-F238E27FC236}">
                <a16:creationId xmlns:a16="http://schemas.microsoft.com/office/drawing/2014/main" id="{DF844D81-4EA3-A57C-8349-73DB194B4745}"/>
              </a:ext>
            </a:extLst>
          </p:cNvPr>
          <p:cNvPicPr>
            <a:picLocks noGrp="1" noChangeAspect="1"/>
          </p:cNvPicPr>
          <p:nvPr>
            <p:ph sz="half" idx="1"/>
            <p:custDataLst>
              <p:tags r:id="rId4"/>
            </p:custDataLst>
          </p:nvPr>
        </p:nvPicPr>
        <p:blipFill>
          <a:blip r:embed="rId7"/>
          <a:srcRect l="9329" t="53328" r="51270" b="2854"/>
          <a:stretch>
            <a:fillRect/>
          </a:stretch>
        </p:blipFill>
        <p:spPr>
          <a:xfrm>
            <a:off x="665728" y="2420888"/>
            <a:ext cx="3960223" cy="3456384"/>
          </a:xfrm>
          <a:prstGeom prst="rect">
            <a:avLst/>
          </a:prstGeom>
          <a:ln w="57150">
            <a:solidFill>
              <a:schemeClr val="accent1"/>
            </a:solidFill>
          </a:ln>
        </p:spPr>
      </p:pic>
    </p:spTree>
    <p:extLst>
      <p:ext uri="{BB962C8B-B14F-4D97-AF65-F5344CB8AC3E}">
        <p14:creationId xmlns:p14="http://schemas.microsoft.com/office/powerpoint/2010/main" val="1994237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1D447-5E7D-E3C8-355C-04E365CF838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3E04263-3EE1-DB02-2969-90FD92CBC4EA}"/>
              </a:ext>
            </a:extLst>
          </p:cNvPr>
          <p:cNvSpPr>
            <a:spLocks noGrp="1"/>
          </p:cNvSpPr>
          <p:nvPr>
            <p:ph type="title"/>
            <p:custDataLst>
              <p:tags r:id="rId1"/>
            </p:custDataLst>
          </p:nvPr>
        </p:nvSpPr>
        <p:spPr/>
        <p:txBody>
          <a:bodyPr/>
          <a:lstStyle/>
          <a:p>
            <a:r>
              <a:rPr lang="fr-CA" dirty="0"/>
              <a:t>2. Planification, évaluation et gestion de projets</a:t>
            </a:r>
          </a:p>
        </p:txBody>
      </p:sp>
      <p:sp>
        <p:nvSpPr>
          <p:cNvPr id="4" name="Espace réservé du contenu 2">
            <a:extLst>
              <a:ext uri="{FF2B5EF4-FFF2-40B4-BE49-F238E27FC236}">
                <a16:creationId xmlns:a16="http://schemas.microsoft.com/office/drawing/2014/main" id="{412913F7-2727-9022-A06C-D325C6E34804}"/>
              </a:ext>
            </a:extLst>
          </p:cNvPr>
          <p:cNvSpPr txBox="1">
            <a:spLocks/>
          </p:cNvSpPr>
          <p:nvPr>
            <p:custDataLst>
              <p:tags r:id="rId2"/>
            </p:custDataLst>
          </p:nvPr>
        </p:nvSpPr>
        <p:spPr>
          <a:xfrm>
            <a:off x="539552" y="1484784"/>
            <a:ext cx="7814187" cy="4498404"/>
          </a:xfrm>
          <a:prstGeom prst="rect">
            <a:avLst/>
          </a:prstGeom>
        </p:spPr>
        <p:txBody>
          <a:bodyPr vert="horz" lIns="91440" tIns="45720" rIns="91440" bIns="45720" rtlCol="0" anchor="ctr" anchorCtr="0">
            <a:normAutofit/>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algn="ctr"/>
            <a:r>
              <a:rPr lang="fr-CA" sz="4000" dirty="0"/>
              <a:t>Selon les indicateurs significatifs trouvés</a:t>
            </a:r>
          </a:p>
          <a:p>
            <a:pPr algn="ctr"/>
            <a:r>
              <a:rPr lang="fr-CA" sz="4000" dirty="0"/>
              <a:t>S’assurer d’une gestion financière par projet</a:t>
            </a:r>
          </a:p>
          <a:p>
            <a:pPr algn="ctr"/>
            <a:r>
              <a:rPr lang="fr-CA" sz="4000" dirty="0"/>
              <a:t>Qu’est-ce qu’un organisme fiduciaire versus mandataire ?</a:t>
            </a:r>
          </a:p>
        </p:txBody>
      </p:sp>
      <p:sp>
        <p:nvSpPr>
          <p:cNvPr id="3" name="Espace réservé du contenu 2">
            <a:extLst>
              <a:ext uri="{FF2B5EF4-FFF2-40B4-BE49-F238E27FC236}">
                <a16:creationId xmlns:a16="http://schemas.microsoft.com/office/drawing/2014/main" id="{F65F4C40-6F2E-0EE3-03D5-9366B0839C27}"/>
              </a:ext>
            </a:extLst>
          </p:cNvPr>
          <p:cNvSpPr txBox="1">
            <a:spLocks/>
          </p:cNvSpPr>
          <p:nvPr>
            <p:custDataLst>
              <p:tags r:id="rId3"/>
            </p:custDataLst>
          </p:nvPr>
        </p:nvSpPr>
        <p:spPr>
          <a:xfrm>
            <a:off x="907976" y="408856"/>
            <a:ext cx="7421488" cy="1287760"/>
          </a:xfrm>
          <a:prstGeom prst="rect">
            <a:avLst/>
          </a:prstGeom>
        </p:spPr>
        <p:txBody>
          <a:bodyPr vert="horz" lIns="91440" tIns="45720" rIns="91440" bIns="45720" rtlCol="0" anchor="ctr" anchorCtr="0">
            <a:normAutofit/>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r>
              <a:rPr lang="fr-CA" sz="6600" dirty="0"/>
              <a:t>Gestion du projet</a:t>
            </a:r>
            <a:endParaRPr lang="fr-CA" sz="5800" dirty="0"/>
          </a:p>
        </p:txBody>
      </p:sp>
    </p:spTree>
    <p:extLst>
      <p:ext uri="{BB962C8B-B14F-4D97-AF65-F5344CB8AC3E}">
        <p14:creationId xmlns:p14="http://schemas.microsoft.com/office/powerpoint/2010/main" val="14779112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2ED1F-EC8C-534E-2317-F47CCF22827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979CDC4-5ADC-BC17-7785-CF76D7E663BD}"/>
              </a:ext>
            </a:extLst>
          </p:cNvPr>
          <p:cNvSpPr>
            <a:spLocks noGrp="1"/>
          </p:cNvSpPr>
          <p:nvPr>
            <p:ph type="title"/>
            <p:custDataLst>
              <p:tags r:id="rId1"/>
            </p:custDataLst>
          </p:nvPr>
        </p:nvSpPr>
        <p:spPr/>
        <p:txBody>
          <a:bodyPr/>
          <a:lstStyle/>
          <a:p>
            <a:r>
              <a:rPr lang="fr-CA" dirty="0"/>
              <a:t>2. Planification, évaluation et gestion de projets</a:t>
            </a:r>
          </a:p>
        </p:txBody>
      </p:sp>
      <p:sp>
        <p:nvSpPr>
          <p:cNvPr id="4" name="Espace réservé du contenu 2">
            <a:extLst>
              <a:ext uri="{FF2B5EF4-FFF2-40B4-BE49-F238E27FC236}">
                <a16:creationId xmlns:a16="http://schemas.microsoft.com/office/drawing/2014/main" id="{B5A9E11B-CBC4-8AC3-A026-D84532D51E42}"/>
              </a:ext>
            </a:extLst>
          </p:cNvPr>
          <p:cNvSpPr txBox="1">
            <a:spLocks/>
          </p:cNvSpPr>
          <p:nvPr>
            <p:custDataLst>
              <p:tags r:id="rId2"/>
            </p:custDataLst>
          </p:nvPr>
        </p:nvSpPr>
        <p:spPr>
          <a:xfrm>
            <a:off x="539552" y="1484784"/>
            <a:ext cx="7814187" cy="4498404"/>
          </a:xfrm>
          <a:prstGeom prst="rect">
            <a:avLst/>
          </a:prstGeom>
        </p:spPr>
        <p:txBody>
          <a:bodyPr vert="horz" lIns="91440" tIns="45720" rIns="91440" bIns="45720" rtlCol="0" anchor="ctr" anchorCtr="0">
            <a:normAutofit/>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algn="ctr"/>
            <a:endParaRPr lang="fr-CA" sz="4000" dirty="0"/>
          </a:p>
        </p:txBody>
      </p:sp>
      <p:sp>
        <p:nvSpPr>
          <p:cNvPr id="3" name="Espace réservé du contenu 2">
            <a:extLst>
              <a:ext uri="{FF2B5EF4-FFF2-40B4-BE49-F238E27FC236}">
                <a16:creationId xmlns:a16="http://schemas.microsoft.com/office/drawing/2014/main" id="{5A2031D1-0B38-4B39-19B9-7472F07DD638}"/>
              </a:ext>
            </a:extLst>
          </p:cNvPr>
          <p:cNvSpPr txBox="1">
            <a:spLocks/>
          </p:cNvSpPr>
          <p:nvPr>
            <p:custDataLst>
              <p:tags r:id="rId3"/>
            </p:custDataLst>
          </p:nvPr>
        </p:nvSpPr>
        <p:spPr>
          <a:xfrm>
            <a:off x="576718" y="980728"/>
            <a:ext cx="3433092" cy="1287760"/>
          </a:xfrm>
          <a:prstGeom prst="rect">
            <a:avLst/>
          </a:prstGeom>
        </p:spPr>
        <p:txBody>
          <a:bodyPr vert="horz" lIns="91440" tIns="45720" rIns="91440" bIns="45720" rtlCol="0" anchor="ctr" anchorCtr="0">
            <a:normAutofit fontScale="70000" lnSpcReduction="20000"/>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r>
              <a:rPr lang="fr-CA" sz="6600" dirty="0"/>
              <a:t>Évaluation participative</a:t>
            </a:r>
            <a:endParaRPr lang="fr-CA" sz="5800" dirty="0"/>
          </a:p>
        </p:txBody>
      </p:sp>
      <p:pic>
        <p:nvPicPr>
          <p:cNvPr id="6" name="Image 5" descr="Une image contenant texte, capture d’écran, document, Police">
            <a:extLst>
              <a:ext uri="{FF2B5EF4-FFF2-40B4-BE49-F238E27FC236}">
                <a16:creationId xmlns:a16="http://schemas.microsoft.com/office/drawing/2014/main" id="{9718AD9C-1669-2C20-C166-2F9F7268612A}"/>
              </a:ext>
            </a:extLst>
          </p:cNvPr>
          <p:cNvPicPr>
            <a:picLocks noChangeAspect="1"/>
          </p:cNvPicPr>
          <p:nvPr>
            <p:custDataLst>
              <p:tags r:id="rId4"/>
            </p:custDataLst>
          </p:nvPr>
        </p:nvPicPr>
        <p:blipFill>
          <a:blip r:embed="rId8"/>
          <a:stretch>
            <a:fillRect/>
          </a:stretch>
        </p:blipFill>
        <p:spPr>
          <a:xfrm>
            <a:off x="4099511" y="271937"/>
            <a:ext cx="4504937" cy="5711251"/>
          </a:xfrm>
          <a:prstGeom prst="rect">
            <a:avLst/>
          </a:prstGeom>
        </p:spPr>
      </p:pic>
      <p:sp>
        <p:nvSpPr>
          <p:cNvPr id="7" name="ZoneTexte 6">
            <a:extLst>
              <a:ext uri="{FF2B5EF4-FFF2-40B4-BE49-F238E27FC236}">
                <a16:creationId xmlns:a16="http://schemas.microsoft.com/office/drawing/2014/main" id="{1B5A5C57-FD6D-02A8-ADC7-F5B43D7EA90D}"/>
              </a:ext>
            </a:extLst>
          </p:cNvPr>
          <p:cNvSpPr txBox="1"/>
          <p:nvPr>
            <p:custDataLst>
              <p:tags r:id="rId5"/>
            </p:custDataLst>
          </p:nvPr>
        </p:nvSpPr>
        <p:spPr>
          <a:xfrm>
            <a:off x="468926" y="4392444"/>
            <a:ext cx="3559959" cy="954107"/>
          </a:xfrm>
          <a:prstGeom prst="rect">
            <a:avLst/>
          </a:prstGeom>
          <a:noFill/>
        </p:spPr>
        <p:txBody>
          <a:bodyPr wrap="square" rtlCol="0">
            <a:spAutoFit/>
          </a:bodyPr>
          <a:lstStyle/>
          <a:p>
            <a:r>
              <a:rPr lang="fr-CA" sz="1400" dirty="0"/>
              <a:t>Réf:</a:t>
            </a:r>
          </a:p>
          <a:p>
            <a:r>
              <a:rPr lang="fr-CA" sz="1400" dirty="0"/>
              <a:t> </a:t>
            </a:r>
            <a:r>
              <a:rPr lang="fr-CA" sz="1400" u="sng" dirty="0">
                <a:hlinkClick r:id="rId9"/>
              </a:rPr>
              <a:t>https://trpocb.org/wp-content/uploads/1998/09/ProjetNOVAFascicule2.pdf</a:t>
            </a:r>
            <a:endParaRPr lang="fr-CA" sz="1400" dirty="0"/>
          </a:p>
        </p:txBody>
      </p:sp>
    </p:spTree>
    <p:extLst>
      <p:ext uri="{BB962C8B-B14F-4D97-AF65-F5344CB8AC3E}">
        <p14:creationId xmlns:p14="http://schemas.microsoft.com/office/powerpoint/2010/main" val="23082325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F04ADF-6740-3868-A801-12E86F941C04}"/>
              </a:ext>
            </a:extLst>
          </p:cNvPr>
          <p:cNvSpPr>
            <a:spLocks noGrp="1"/>
          </p:cNvSpPr>
          <p:nvPr>
            <p:ph type="title"/>
            <p:custDataLst>
              <p:tags r:id="rId1"/>
            </p:custDataLst>
          </p:nvPr>
        </p:nvSpPr>
        <p:spPr/>
        <p:txBody>
          <a:bodyPr/>
          <a:lstStyle/>
          <a:p>
            <a:r>
              <a:rPr lang="fr-CA" dirty="0"/>
              <a:t>2. Planification, évaluation et gestion de projets</a:t>
            </a:r>
          </a:p>
        </p:txBody>
      </p:sp>
      <p:pic>
        <p:nvPicPr>
          <p:cNvPr id="5" name="Espace réservé du contenu 4" descr="Une image contenant roue, charrette à bras, habits, homme&#10;&#10;Le contenu généré par l’IA peut être incorrect.">
            <a:extLst>
              <a:ext uri="{FF2B5EF4-FFF2-40B4-BE49-F238E27FC236}">
                <a16:creationId xmlns:a16="http://schemas.microsoft.com/office/drawing/2014/main" id="{F953B4A7-4268-299D-6DE3-8805133E59E6}"/>
              </a:ext>
            </a:extLst>
          </p:cNvPr>
          <p:cNvPicPr>
            <a:picLocks noGrp="1" noChangeAspect="1"/>
          </p:cNvPicPr>
          <p:nvPr>
            <p:ph sz="half" idx="1"/>
            <p:custDataLst>
              <p:tags r:id="rId2"/>
            </p:custDataLst>
          </p:nvPr>
        </p:nvPicPr>
        <p:blipFill>
          <a:blip r:embed="rId5"/>
          <a:stretch>
            <a:fillRect/>
          </a:stretch>
        </p:blipFill>
        <p:spPr>
          <a:xfrm>
            <a:off x="906463" y="746854"/>
            <a:ext cx="7265987" cy="5137279"/>
          </a:xfrm>
          <a:prstGeom prst="rect">
            <a:avLst/>
          </a:prstGeom>
        </p:spPr>
      </p:pic>
    </p:spTree>
    <p:extLst>
      <p:ext uri="{BB962C8B-B14F-4D97-AF65-F5344CB8AC3E}">
        <p14:creationId xmlns:p14="http://schemas.microsoft.com/office/powerpoint/2010/main" val="38801710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743BF-32B3-F879-8C61-7A26E835D79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D1813B9-140E-E34D-17C7-2B3C6464FE8C}"/>
              </a:ext>
            </a:extLst>
          </p:cNvPr>
          <p:cNvSpPr>
            <a:spLocks noGrp="1"/>
          </p:cNvSpPr>
          <p:nvPr>
            <p:ph type="title"/>
            <p:custDataLst>
              <p:tags r:id="rId1"/>
            </p:custDataLst>
          </p:nvPr>
        </p:nvSpPr>
        <p:spPr/>
        <p:txBody>
          <a:bodyPr/>
          <a:lstStyle/>
          <a:p>
            <a:r>
              <a:rPr lang="fr-CA" dirty="0"/>
              <a:t>2. Planification, évaluation et gestion de projets</a:t>
            </a:r>
          </a:p>
        </p:txBody>
      </p:sp>
      <p:sp>
        <p:nvSpPr>
          <p:cNvPr id="4" name="Espace réservé du contenu 2">
            <a:extLst>
              <a:ext uri="{FF2B5EF4-FFF2-40B4-BE49-F238E27FC236}">
                <a16:creationId xmlns:a16="http://schemas.microsoft.com/office/drawing/2014/main" id="{B2E03D0C-2D3E-FC2F-5CC9-C4E33768FA48}"/>
              </a:ext>
            </a:extLst>
          </p:cNvPr>
          <p:cNvSpPr txBox="1">
            <a:spLocks/>
          </p:cNvSpPr>
          <p:nvPr>
            <p:custDataLst>
              <p:tags r:id="rId2"/>
            </p:custDataLst>
          </p:nvPr>
        </p:nvSpPr>
        <p:spPr>
          <a:xfrm>
            <a:off x="755576" y="2348880"/>
            <a:ext cx="7573888" cy="3456384"/>
          </a:xfrm>
          <a:prstGeom prst="rect">
            <a:avLst/>
          </a:prstGeom>
        </p:spPr>
        <p:txBody>
          <a:bodyPr vert="horz" lIns="91440" tIns="45720" rIns="91440" bIns="45720" rtlCol="0" anchor="ctr" anchorCtr="0">
            <a:normAutofit fontScale="92500"/>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r>
              <a:rPr lang="fr-CA" sz="6600" dirty="0"/>
              <a:t>Quel rôle l’OC joue-t-il dans la réalisation et la gestion de projet ? </a:t>
            </a:r>
            <a:endParaRPr lang="fr-CA" sz="5800" dirty="0"/>
          </a:p>
          <a:p>
            <a:pPr marL="0" indent="0" algn="ctr">
              <a:buFont typeface="Arial" pitchFamily="34" charset="0"/>
              <a:buNone/>
            </a:pPr>
            <a:endParaRPr lang="fr-CA" sz="4000" dirty="0"/>
          </a:p>
          <a:p>
            <a:pPr marL="0" indent="0">
              <a:buNone/>
            </a:pPr>
            <a:endParaRPr lang="fr-CA" sz="4000" dirty="0"/>
          </a:p>
        </p:txBody>
      </p:sp>
      <p:sp>
        <p:nvSpPr>
          <p:cNvPr id="3" name="Espace réservé du contenu 2">
            <a:extLst>
              <a:ext uri="{FF2B5EF4-FFF2-40B4-BE49-F238E27FC236}">
                <a16:creationId xmlns:a16="http://schemas.microsoft.com/office/drawing/2014/main" id="{12073B96-873B-083B-334E-7656BC15664D}"/>
              </a:ext>
            </a:extLst>
          </p:cNvPr>
          <p:cNvSpPr txBox="1">
            <a:spLocks/>
          </p:cNvSpPr>
          <p:nvPr>
            <p:custDataLst>
              <p:tags r:id="rId3"/>
            </p:custDataLst>
          </p:nvPr>
        </p:nvSpPr>
        <p:spPr>
          <a:xfrm>
            <a:off x="907976" y="917104"/>
            <a:ext cx="7421488" cy="1287760"/>
          </a:xfrm>
          <a:prstGeom prst="rect">
            <a:avLst/>
          </a:prstGeom>
        </p:spPr>
        <p:txBody>
          <a:bodyPr vert="horz" lIns="91440" tIns="45720" rIns="91440" bIns="45720" rtlCol="0" anchor="ctr" anchorCtr="0">
            <a:normAutofit/>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endParaRPr lang="fr-CA" sz="5800" dirty="0"/>
          </a:p>
        </p:txBody>
      </p:sp>
    </p:spTree>
    <p:extLst>
      <p:ext uri="{BB962C8B-B14F-4D97-AF65-F5344CB8AC3E}">
        <p14:creationId xmlns:p14="http://schemas.microsoft.com/office/powerpoint/2010/main" val="19711630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067D3-8FD4-A1B9-2057-CC8955016E9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EAB5AF3-B162-F840-B26E-DDE23B076EDF}"/>
              </a:ext>
            </a:extLst>
          </p:cNvPr>
          <p:cNvSpPr>
            <a:spLocks noGrp="1"/>
          </p:cNvSpPr>
          <p:nvPr>
            <p:ph type="title"/>
            <p:custDataLst>
              <p:tags r:id="rId1"/>
            </p:custDataLst>
          </p:nvPr>
        </p:nvSpPr>
        <p:spPr/>
        <p:txBody>
          <a:bodyPr/>
          <a:lstStyle/>
          <a:p>
            <a:r>
              <a:rPr lang="fr-CA" dirty="0"/>
              <a:t>2. Planification, évaluation et gestion de projets</a:t>
            </a:r>
          </a:p>
        </p:txBody>
      </p:sp>
      <p:sp>
        <p:nvSpPr>
          <p:cNvPr id="4" name="Espace réservé du contenu 2">
            <a:extLst>
              <a:ext uri="{FF2B5EF4-FFF2-40B4-BE49-F238E27FC236}">
                <a16:creationId xmlns:a16="http://schemas.microsoft.com/office/drawing/2014/main" id="{F9F01B13-AC93-C86A-967B-20D7F9256D2D}"/>
              </a:ext>
            </a:extLst>
          </p:cNvPr>
          <p:cNvSpPr txBox="1">
            <a:spLocks/>
          </p:cNvSpPr>
          <p:nvPr>
            <p:custDataLst>
              <p:tags r:id="rId2"/>
            </p:custDataLst>
          </p:nvPr>
        </p:nvSpPr>
        <p:spPr>
          <a:xfrm>
            <a:off x="827584" y="1124744"/>
            <a:ext cx="7543800" cy="4896544"/>
          </a:xfrm>
          <a:prstGeom prst="rect">
            <a:avLst/>
          </a:prstGeom>
        </p:spPr>
        <p:txBody>
          <a:bodyPr vert="horz" lIns="91440" tIns="45720" rIns="91440" bIns="45720" rtlCol="0" anchor="ctr" anchorCtr="0">
            <a:normAutofit/>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buNone/>
            </a:pPr>
            <a:endParaRPr lang="fr-CA" sz="4000" dirty="0"/>
          </a:p>
        </p:txBody>
      </p:sp>
      <p:pic>
        <p:nvPicPr>
          <p:cNvPr id="5" name="Espace réservé du contenu 3">
            <a:extLst>
              <a:ext uri="{FF2B5EF4-FFF2-40B4-BE49-F238E27FC236}">
                <a16:creationId xmlns:a16="http://schemas.microsoft.com/office/drawing/2014/main" id="{B3AD8857-1CDD-1E3E-D3CD-13A77B5DEB8D}"/>
              </a:ext>
            </a:extLst>
          </p:cNvPr>
          <p:cNvPicPr>
            <a:picLocks noChangeAspect="1"/>
          </p:cNvPicPr>
          <p:nvPr>
            <p:custDataLst>
              <p:tags r:id="rId3"/>
            </p:custDataLst>
          </p:nvPr>
        </p:nvPicPr>
        <p:blipFill>
          <a:blip r:embed="rId7"/>
          <a:stretch>
            <a:fillRect/>
          </a:stretch>
        </p:blipFill>
        <p:spPr>
          <a:xfrm>
            <a:off x="4759221" y="3429000"/>
            <a:ext cx="3557195" cy="2736304"/>
          </a:xfrm>
          <a:prstGeom prst="rect">
            <a:avLst/>
          </a:prstGeom>
        </p:spPr>
      </p:pic>
      <p:pic>
        <p:nvPicPr>
          <p:cNvPr id="7" name="Espace réservé du contenu 3">
            <a:extLst>
              <a:ext uri="{FF2B5EF4-FFF2-40B4-BE49-F238E27FC236}">
                <a16:creationId xmlns:a16="http://schemas.microsoft.com/office/drawing/2014/main" id="{77BE1939-29BE-73ED-2E81-7734604DAB33}"/>
              </a:ext>
            </a:extLst>
          </p:cNvPr>
          <p:cNvPicPr>
            <a:picLocks noChangeAspect="1"/>
          </p:cNvPicPr>
          <p:nvPr>
            <p:custDataLst>
              <p:tags r:id="rId4"/>
            </p:custDataLst>
          </p:nvPr>
        </p:nvPicPr>
        <p:blipFill>
          <a:blip r:embed="rId7"/>
          <a:srcRect t="8810" r="53619" b="44131"/>
          <a:stretch>
            <a:fillRect/>
          </a:stretch>
        </p:blipFill>
        <p:spPr>
          <a:xfrm>
            <a:off x="840158" y="836712"/>
            <a:ext cx="3906490" cy="3048968"/>
          </a:xfrm>
          <a:prstGeom prst="rect">
            <a:avLst/>
          </a:prstGeom>
          <a:ln w="57150">
            <a:solidFill>
              <a:schemeClr val="accent1"/>
            </a:solidFill>
          </a:ln>
        </p:spPr>
      </p:pic>
    </p:spTree>
    <p:extLst>
      <p:ext uri="{BB962C8B-B14F-4D97-AF65-F5344CB8AC3E}">
        <p14:creationId xmlns:p14="http://schemas.microsoft.com/office/powerpoint/2010/main" val="37483068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06722-BD1C-0CBE-3F52-8B485932EC8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9893479-7E5E-CB72-0EB2-4BAEC05D421F}"/>
              </a:ext>
            </a:extLst>
          </p:cNvPr>
          <p:cNvSpPr>
            <a:spLocks noGrp="1"/>
          </p:cNvSpPr>
          <p:nvPr>
            <p:ph type="title"/>
            <p:custDataLst>
              <p:tags r:id="rId1"/>
            </p:custDataLst>
          </p:nvPr>
        </p:nvSpPr>
        <p:spPr/>
        <p:txBody>
          <a:bodyPr/>
          <a:lstStyle/>
          <a:p>
            <a:r>
              <a:rPr lang="fr-CA" dirty="0"/>
              <a:t>2. Planification, évaluation et gestion de projets</a:t>
            </a:r>
          </a:p>
        </p:txBody>
      </p:sp>
      <p:sp>
        <p:nvSpPr>
          <p:cNvPr id="4" name="Espace réservé du contenu 2">
            <a:extLst>
              <a:ext uri="{FF2B5EF4-FFF2-40B4-BE49-F238E27FC236}">
                <a16:creationId xmlns:a16="http://schemas.microsoft.com/office/drawing/2014/main" id="{76E45613-F45C-4BF5-AF43-B183DDD8F34D}"/>
              </a:ext>
            </a:extLst>
          </p:cNvPr>
          <p:cNvSpPr txBox="1">
            <a:spLocks/>
          </p:cNvSpPr>
          <p:nvPr>
            <p:custDataLst>
              <p:tags r:id="rId2"/>
            </p:custDataLst>
          </p:nvPr>
        </p:nvSpPr>
        <p:spPr>
          <a:xfrm>
            <a:off x="539552" y="1484784"/>
            <a:ext cx="7814187" cy="4498404"/>
          </a:xfrm>
          <a:prstGeom prst="rect">
            <a:avLst/>
          </a:prstGeom>
        </p:spPr>
        <p:txBody>
          <a:bodyPr vert="horz" lIns="91440" tIns="45720" rIns="91440" bIns="45720" rtlCol="0" anchor="ctr" anchorCtr="0">
            <a:normAutofit/>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buNone/>
            </a:pPr>
            <a:r>
              <a:rPr lang="fr-CA" sz="4000" dirty="0"/>
              <a:t>Selon vous, quels seraient les points à discuter dans une rencontre bilan?</a:t>
            </a:r>
          </a:p>
          <a:p>
            <a:pPr marL="0" indent="0">
              <a:buNone/>
            </a:pPr>
            <a:endParaRPr lang="fr-CA" sz="4000" dirty="0"/>
          </a:p>
        </p:txBody>
      </p:sp>
      <p:sp>
        <p:nvSpPr>
          <p:cNvPr id="3" name="Espace réservé du contenu 2">
            <a:extLst>
              <a:ext uri="{FF2B5EF4-FFF2-40B4-BE49-F238E27FC236}">
                <a16:creationId xmlns:a16="http://schemas.microsoft.com/office/drawing/2014/main" id="{BFC70347-4169-B0C6-B0F5-C3E6E0273527}"/>
              </a:ext>
            </a:extLst>
          </p:cNvPr>
          <p:cNvSpPr txBox="1">
            <a:spLocks/>
          </p:cNvSpPr>
          <p:nvPr>
            <p:custDataLst>
              <p:tags r:id="rId3"/>
            </p:custDataLst>
          </p:nvPr>
        </p:nvSpPr>
        <p:spPr>
          <a:xfrm>
            <a:off x="907976" y="408856"/>
            <a:ext cx="7421488" cy="1287760"/>
          </a:xfrm>
          <a:prstGeom prst="rect">
            <a:avLst/>
          </a:prstGeom>
        </p:spPr>
        <p:txBody>
          <a:bodyPr vert="horz" lIns="91440" tIns="45720" rIns="91440" bIns="45720" rtlCol="0" anchor="ctr" anchorCtr="0">
            <a:normAutofit/>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r>
              <a:rPr lang="fr-CA" sz="6600" dirty="0"/>
              <a:t>Post-mortem	</a:t>
            </a:r>
            <a:endParaRPr lang="fr-CA" sz="5800" dirty="0"/>
          </a:p>
        </p:txBody>
      </p:sp>
    </p:spTree>
    <p:extLst>
      <p:ext uri="{BB962C8B-B14F-4D97-AF65-F5344CB8AC3E}">
        <p14:creationId xmlns:p14="http://schemas.microsoft.com/office/powerpoint/2010/main" val="6520889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6807C-0333-1BCF-844E-7FAE8FB61D1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EDAA6EE-DF9C-C069-35EE-D690C224782D}"/>
              </a:ext>
            </a:extLst>
          </p:cNvPr>
          <p:cNvSpPr>
            <a:spLocks noGrp="1"/>
          </p:cNvSpPr>
          <p:nvPr>
            <p:ph type="title"/>
            <p:custDataLst>
              <p:tags r:id="rId1"/>
            </p:custDataLst>
          </p:nvPr>
        </p:nvSpPr>
        <p:spPr/>
        <p:txBody>
          <a:bodyPr/>
          <a:lstStyle/>
          <a:p>
            <a:r>
              <a:rPr lang="fr-CA" dirty="0"/>
              <a:t>2. Planification, évaluation et gestion de projets</a:t>
            </a:r>
          </a:p>
        </p:txBody>
      </p:sp>
      <p:sp>
        <p:nvSpPr>
          <p:cNvPr id="4" name="Espace réservé du contenu 2">
            <a:extLst>
              <a:ext uri="{FF2B5EF4-FFF2-40B4-BE49-F238E27FC236}">
                <a16:creationId xmlns:a16="http://schemas.microsoft.com/office/drawing/2014/main" id="{9FB1B122-0A13-E36B-319F-B22B18DEA27B}"/>
              </a:ext>
            </a:extLst>
          </p:cNvPr>
          <p:cNvSpPr txBox="1">
            <a:spLocks/>
          </p:cNvSpPr>
          <p:nvPr>
            <p:custDataLst>
              <p:tags r:id="rId2"/>
            </p:custDataLst>
          </p:nvPr>
        </p:nvSpPr>
        <p:spPr>
          <a:xfrm>
            <a:off x="539552" y="1484784"/>
            <a:ext cx="7814187" cy="4498404"/>
          </a:xfrm>
          <a:prstGeom prst="rect">
            <a:avLst/>
          </a:prstGeom>
        </p:spPr>
        <p:txBody>
          <a:bodyPr vert="horz" lIns="91440" tIns="45720" rIns="91440" bIns="45720" rtlCol="0" anchor="ctr" anchorCtr="0">
            <a:normAutofit lnSpcReduction="10000"/>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algn="ctr"/>
            <a:r>
              <a:rPr lang="fr-CA" sz="4000" dirty="0"/>
              <a:t>Au-delà du rapport à remettre aux bailleurs de fonds</a:t>
            </a:r>
          </a:p>
          <a:p>
            <a:pPr algn="ctr"/>
            <a:r>
              <a:rPr lang="fr-CA" sz="4000" dirty="0"/>
              <a:t>Les bons coups</a:t>
            </a:r>
          </a:p>
          <a:p>
            <a:pPr algn="ctr"/>
            <a:r>
              <a:rPr lang="fr-CA" sz="4000" dirty="0"/>
              <a:t>Ce qu’on a appris</a:t>
            </a:r>
          </a:p>
          <a:p>
            <a:pPr algn="ctr"/>
            <a:r>
              <a:rPr lang="fr-CA" sz="4000" dirty="0"/>
              <a:t>Ce qu’on ferait différemment</a:t>
            </a:r>
          </a:p>
          <a:p>
            <a:pPr algn="ctr"/>
            <a:r>
              <a:rPr lang="fr-CA" sz="4000" dirty="0"/>
              <a:t>Voit-on des suites, opportunités, etc.</a:t>
            </a:r>
          </a:p>
        </p:txBody>
      </p:sp>
      <p:sp>
        <p:nvSpPr>
          <p:cNvPr id="3" name="Espace réservé du contenu 2">
            <a:extLst>
              <a:ext uri="{FF2B5EF4-FFF2-40B4-BE49-F238E27FC236}">
                <a16:creationId xmlns:a16="http://schemas.microsoft.com/office/drawing/2014/main" id="{D1A1B03F-0849-93CF-12DB-BA76D3C4F286}"/>
              </a:ext>
            </a:extLst>
          </p:cNvPr>
          <p:cNvSpPr txBox="1">
            <a:spLocks/>
          </p:cNvSpPr>
          <p:nvPr>
            <p:custDataLst>
              <p:tags r:id="rId3"/>
            </p:custDataLst>
          </p:nvPr>
        </p:nvSpPr>
        <p:spPr>
          <a:xfrm>
            <a:off x="907976" y="408856"/>
            <a:ext cx="7421488" cy="1287760"/>
          </a:xfrm>
          <a:prstGeom prst="rect">
            <a:avLst/>
          </a:prstGeom>
        </p:spPr>
        <p:txBody>
          <a:bodyPr vert="horz" lIns="91440" tIns="45720" rIns="91440" bIns="45720" rtlCol="0" anchor="ctr" anchorCtr="0">
            <a:normAutofit fontScale="62500" lnSpcReduction="20000"/>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r>
              <a:rPr lang="fr-CA" sz="6600" dirty="0"/>
              <a:t>Post-mortem – </a:t>
            </a:r>
          </a:p>
          <a:p>
            <a:pPr marL="0" indent="0" algn="ctr">
              <a:buFont typeface="Arial" pitchFamily="34" charset="0"/>
              <a:buNone/>
            </a:pPr>
            <a:r>
              <a:rPr lang="fr-CA" sz="6600" dirty="0"/>
              <a:t>nos propositions	</a:t>
            </a:r>
            <a:endParaRPr lang="fr-CA" sz="5800" dirty="0"/>
          </a:p>
        </p:txBody>
      </p:sp>
    </p:spTree>
    <p:extLst>
      <p:ext uri="{BB962C8B-B14F-4D97-AF65-F5344CB8AC3E}">
        <p14:creationId xmlns:p14="http://schemas.microsoft.com/office/powerpoint/2010/main" val="18269248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custDataLst>
              <p:tags r:id="rId1"/>
            </p:custDataLst>
          </p:nvPr>
        </p:nvSpPr>
        <p:spPr>
          <a:xfrm>
            <a:off x="107504" y="794537"/>
            <a:ext cx="8568952" cy="1524000"/>
          </a:xfrm>
        </p:spPr>
        <p:txBody>
          <a:bodyPr/>
          <a:lstStyle/>
          <a:p>
            <a:r>
              <a:rPr lang="fr-CA" sz="7200" dirty="0"/>
              <a:t>3. Communication et technologies</a:t>
            </a:r>
          </a:p>
        </p:txBody>
      </p:sp>
      <p:sp>
        <p:nvSpPr>
          <p:cNvPr id="3" name="Sous-titre 2"/>
          <p:cNvSpPr>
            <a:spLocks noGrp="1"/>
          </p:cNvSpPr>
          <p:nvPr>
            <p:ph type="subTitle" idx="1"/>
            <p:custDataLst>
              <p:tags r:id="rId2"/>
            </p:custDataLst>
          </p:nvPr>
        </p:nvSpPr>
        <p:spPr/>
        <p:txBody>
          <a:bodyPr/>
          <a:lstStyle/>
          <a:p>
            <a:endParaRPr lang="fr-CA" dirty="0"/>
          </a:p>
        </p:txBody>
      </p:sp>
      <p:pic>
        <p:nvPicPr>
          <p:cNvPr id="4" name="Espace réservé du contenu 9" descr="Une image contenant capture d’écran, dessin, dessin humoristique, illustration&#10;&#10;Le contenu généré par l’IA peut être incorrect.">
            <a:extLst>
              <a:ext uri="{FF2B5EF4-FFF2-40B4-BE49-F238E27FC236}">
                <a16:creationId xmlns:a16="http://schemas.microsoft.com/office/drawing/2014/main" id="{5490A683-922D-7D85-3C9B-7BC9E069B2B0}"/>
              </a:ext>
            </a:extLst>
          </p:cNvPr>
          <p:cNvPicPr>
            <a:picLocks noChangeAspect="1"/>
          </p:cNvPicPr>
          <p:nvPr>
            <p:custDataLst>
              <p:tags r:id="rId3"/>
            </p:custDataLst>
          </p:nvPr>
        </p:nvPicPr>
        <p:blipFill>
          <a:blip r:embed="rId6"/>
          <a:srcRect l="16753" t="7730" r="13875" b="10478"/>
          <a:stretch>
            <a:fillRect/>
          </a:stretch>
        </p:blipFill>
        <p:spPr>
          <a:xfrm>
            <a:off x="522930" y="2420888"/>
            <a:ext cx="7842448" cy="4831734"/>
          </a:xfrm>
          <a:prstGeom prst="rect">
            <a:avLst/>
          </a:prstGeom>
        </p:spPr>
      </p:pic>
    </p:spTree>
    <p:extLst>
      <p:ext uri="{BB962C8B-B14F-4D97-AF65-F5344CB8AC3E}">
        <p14:creationId xmlns:p14="http://schemas.microsoft.com/office/powerpoint/2010/main" val="10074404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83DF0-8CD0-4881-762D-1D857E0D43C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5C46451-E395-0CBC-A1F2-A2D3A2B1105F}"/>
              </a:ext>
            </a:extLst>
          </p:cNvPr>
          <p:cNvSpPr>
            <a:spLocks noGrp="1"/>
          </p:cNvSpPr>
          <p:nvPr>
            <p:ph type="title"/>
            <p:custDataLst>
              <p:tags r:id="rId1"/>
            </p:custDataLst>
          </p:nvPr>
        </p:nvSpPr>
        <p:spPr/>
        <p:txBody>
          <a:bodyPr/>
          <a:lstStyle/>
          <a:p>
            <a:r>
              <a:rPr lang="fr-CA" dirty="0"/>
              <a:t>3. Communication et technologies</a:t>
            </a:r>
          </a:p>
        </p:txBody>
      </p:sp>
      <p:sp>
        <p:nvSpPr>
          <p:cNvPr id="4" name="Espace réservé du contenu 2">
            <a:extLst>
              <a:ext uri="{FF2B5EF4-FFF2-40B4-BE49-F238E27FC236}">
                <a16:creationId xmlns:a16="http://schemas.microsoft.com/office/drawing/2014/main" id="{5A4243A8-2216-90F1-444B-FB2AF72E6E49}"/>
              </a:ext>
            </a:extLst>
          </p:cNvPr>
          <p:cNvSpPr txBox="1">
            <a:spLocks/>
          </p:cNvSpPr>
          <p:nvPr>
            <p:custDataLst>
              <p:tags r:id="rId2"/>
            </p:custDataLst>
          </p:nvPr>
        </p:nvSpPr>
        <p:spPr>
          <a:xfrm>
            <a:off x="755576" y="764704"/>
            <a:ext cx="7632848" cy="936104"/>
          </a:xfrm>
          <a:prstGeom prst="rect">
            <a:avLst/>
          </a:prstGeom>
        </p:spPr>
        <p:txBody>
          <a:bodyPr vert="horz" lIns="91440" tIns="45720" rIns="91440" bIns="45720" rtlCol="0" anchor="ctr" anchorCtr="0">
            <a:normAutofit fontScale="92500" lnSpcReduction="10000"/>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r>
              <a:rPr lang="fr-CA" sz="6600" dirty="0"/>
              <a:t>1</a:t>
            </a:r>
            <a:r>
              <a:rPr lang="fr-CA" sz="6600" baseline="30000" dirty="0"/>
              <a:t>ère</a:t>
            </a:r>
            <a:r>
              <a:rPr lang="fr-CA" sz="6600" dirty="0"/>
              <a:t> question</a:t>
            </a:r>
            <a:endParaRPr lang="fr-CA" sz="4000" dirty="0"/>
          </a:p>
        </p:txBody>
      </p:sp>
      <p:sp>
        <p:nvSpPr>
          <p:cNvPr id="3" name="Espace réservé du contenu 2">
            <a:extLst>
              <a:ext uri="{FF2B5EF4-FFF2-40B4-BE49-F238E27FC236}">
                <a16:creationId xmlns:a16="http://schemas.microsoft.com/office/drawing/2014/main" id="{D0DA0D8D-8DAA-B4C4-646B-DD2D4590F191}"/>
              </a:ext>
            </a:extLst>
          </p:cNvPr>
          <p:cNvSpPr txBox="1">
            <a:spLocks/>
          </p:cNvSpPr>
          <p:nvPr>
            <p:custDataLst>
              <p:tags r:id="rId3"/>
            </p:custDataLst>
          </p:nvPr>
        </p:nvSpPr>
        <p:spPr>
          <a:xfrm>
            <a:off x="907976" y="1700808"/>
            <a:ext cx="7421488" cy="4256856"/>
          </a:xfrm>
          <a:prstGeom prst="rect">
            <a:avLst/>
          </a:prstGeom>
        </p:spPr>
        <p:txBody>
          <a:bodyPr vert="horz" lIns="91440" tIns="45720" rIns="91440" bIns="45720" rtlCol="0" anchor="ctr" anchorCtr="0">
            <a:normAutofit/>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r>
              <a:rPr lang="fr-CA" sz="6600" dirty="0"/>
              <a:t>Pourquoi souhaite-t-on communiquer ? </a:t>
            </a:r>
          </a:p>
          <a:p>
            <a:pPr marL="0" indent="0" algn="ctr">
              <a:buFont typeface="Arial" pitchFamily="34" charset="0"/>
              <a:buNone/>
            </a:pPr>
            <a:endParaRPr lang="fr-CA" sz="4000" dirty="0"/>
          </a:p>
          <a:p>
            <a:pPr marL="0" indent="0">
              <a:buNone/>
            </a:pPr>
            <a:endParaRPr lang="fr-CA" sz="4000" dirty="0"/>
          </a:p>
        </p:txBody>
      </p:sp>
    </p:spTree>
    <p:extLst>
      <p:ext uri="{BB962C8B-B14F-4D97-AF65-F5344CB8AC3E}">
        <p14:creationId xmlns:p14="http://schemas.microsoft.com/office/powerpoint/2010/main" val="1023353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ED031-9A28-8E8D-437B-1D269CFBA29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1C20409-8025-4135-3F1E-817925A5F5E4}"/>
              </a:ext>
            </a:extLst>
          </p:cNvPr>
          <p:cNvSpPr>
            <a:spLocks noGrp="1"/>
          </p:cNvSpPr>
          <p:nvPr>
            <p:ph type="title"/>
            <p:custDataLst>
              <p:tags r:id="rId1"/>
            </p:custDataLst>
          </p:nvPr>
        </p:nvSpPr>
        <p:spPr/>
        <p:txBody>
          <a:bodyPr/>
          <a:lstStyle/>
          <a:p>
            <a:r>
              <a:rPr lang="fr-CA" dirty="0"/>
              <a:t>3. Communication et technologies</a:t>
            </a:r>
          </a:p>
        </p:txBody>
      </p:sp>
      <p:sp>
        <p:nvSpPr>
          <p:cNvPr id="4" name="Espace réservé du contenu 2">
            <a:extLst>
              <a:ext uri="{FF2B5EF4-FFF2-40B4-BE49-F238E27FC236}">
                <a16:creationId xmlns:a16="http://schemas.microsoft.com/office/drawing/2014/main" id="{592DE5D7-30D2-8A53-5898-B8EFEC0F18C9}"/>
              </a:ext>
            </a:extLst>
          </p:cNvPr>
          <p:cNvSpPr txBox="1">
            <a:spLocks/>
          </p:cNvSpPr>
          <p:nvPr>
            <p:custDataLst>
              <p:tags r:id="rId2"/>
            </p:custDataLst>
          </p:nvPr>
        </p:nvSpPr>
        <p:spPr>
          <a:xfrm>
            <a:off x="755576" y="764704"/>
            <a:ext cx="7573888" cy="1440160"/>
          </a:xfrm>
          <a:prstGeom prst="rect">
            <a:avLst/>
          </a:prstGeom>
        </p:spPr>
        <p:txBody>
          <a:bodyPr vert="horz" lIns="91440" tIns="45720" rIns="91440" bIns="45720" rtlCol="0" anchor="ctr" anchorCtr="0">
            <a:normAutofit fontScale="70000" lnSpcReduction="20000"/>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r>
              <a:rPr lang="fr-CA" sz="6600" dirty="0"/>
              <a:t>Avant de communiquer, prendre un temps de réflexion</a:t>
            </a:r>
            <a:endParaRPr lang="fr-CA" sz="4000" dirty="0"/>
          </a:p>
        </p:txBody>
      </p:sp>
      <p:sp>
        <p:nvSpPr>
          <p:cNvPr id="3" name="Espace réservé du contenu 2">
            <a:extLst>
              <a:ext uri="{FF2B5EF4-FFF2-40B4-BE49-F238E27FC236}">
                <a16:creationId xmlns:a16="http://schemas.microsoft.com/office/drawing/2014/main" id="{2DFAEADF-F7A3-5D0A-972F-19EC5A84BB8F}"/>
              </a:ext>
            </a:extLst>
          </p:cNvPr>
          <p:cNvSpPr txBox="1">
            <a:spLocks/>
          </p:cNvSpPr>
          <p:nvPr>
            <p:custDataLst>
              <p:tags r:id="rId3"/>
            </p:custDataLst>
          </p:nvPr>
        </p:nvSpPr>
        <p:spPr>
          <a:xfrm>
            <a:off x="907976" y="3212976"/>
            <a:ext cx="7421488" cy="3176736"/>
          </a:xfrm>
          <a:prstGeom prst="rect">
            <a:avLst/>
          </a:prstGeom>
        </p:spPr>
        <p:txBody>
          <a:bodyPr vert="horz" lIns="91440" tIns="45720" rIns="91440" bIns="45720" rtlCol="0" anchor="ctr" anchorCtr="0">
            <a:normAutofit fontScale="70000" lnSpcReduction="20000"/>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r>
              <a:rPr lang="fr-CA" sz="4300" dirty="0"/>
              <a:t>Quel temps a-t-on pour le faire?</a:t>
            </a:r>
          </a:p>
          <a:p>
            <a:pPr marL="0" indent="0" algn="ctr">
              <a:buFont typeface="Arial" pitchFamily="34" charset="0"/>
              <a:buNone/>
            </a:pPr>
            <a:r>
              <a:rPr lang="fr-CA" sz="4300" dirty="0"/>
              <a:t>À qui s’adresse-t-on?</a:t>
            </a:r>
          </a:p>
          <a:p>
            <a:pPr marL="0" indent="0" algn="ctr">
              <a:buFont typeface="Arial" pitchFamily="34" charset="0"/>
              <a:buNone/>
            </a:pPr>
            <a:r>
              <a:rPr lang="fr-CA" sz="4300" dirty="0"/>
              <a:t>Pour la clientèle cible, qu’est-il intéressant de savoir?</a:t>
            </a:r>
          </a:p>
          <a:p>
            <a:pPr marL="0" indent="0" algn="ctr">
              <a:buFont typeface="Arial" pitchFamily="34" charset="0"/>
              <a:buNone/>
            </a:pPr>
            <a:r>
              <a:rPr lang="fr-CA" sz="4300" dirty="0"/>
              <a:t>Comment souhaitent-ils recevoir l’info? Ou comment les rejoint-on efficacement?</a:t>
            </a:r>
          </a:p>
          <a:p>
            <a:pPr marL="0" indent="0" algn="ctr">
              <a:buFont typeface="Arial" pitchFamily="34" charset="0"/>
              <a:buNone/>
            </a:pPr>
            <a:r>
              <a:rPr lang="fr-CA" sz="4300" dirty="0"/>
              <a:t>Y a-t-il des enjeux à considérer?</a:t>
            </a:r>
          </a:p>
          <a:p>
            <a:pPr marL="0" indent="0" algn="ctr">
              <a:buFont typeface="Arial" pitchFamily="34" charset="0"/>
              <a:buNone/>
            </a:pPr>
            <a:endParaRPr lang="fr-CA" sz="6600" dirty="0"/>
          </a:p>
          <a:p>
            <a:pPr marL="0" indent="0" algn="ctr">
              <a:buFont typeface="Arial" pitchFamily="34" charset="0"/>
              <a:buNone/>
            </a:pPr>
            <a:endParaRPr lang="fr-CA" sz="4000" dirty="0"/>
          </a:p>
          <a:p>
            <a:pPr marL="0" indent="0">
              <a:buNone/>
            </a:pPr>
            <a:endParaRPr lang="fr-CA" sz="4000" dirty="0"/>
          </a:p>
        </p:txBody>
      </p:sp>
    </p:spTree>
    <p:extLst>
      <p:ext uri="{BB962C8B-B14F-4D97-AF65-F5344CB8AC3E}">
        <p14:creationId xmlns:p14="http://schemas.microsoft.com/office/powerpoint/2010/main" val="3643947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7ED23-B1DE-E6D0-E6B8-852CF0C517D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AF7F190-63BD-FC2E-AA99-F4C894BE54B7}"/>
              </a:ext>
            </a:extLst>
          </p:cNvPr>
          <p:cNvSpPr>
            <a:spLocks noGrp="1"/>
          </p:cNvSpPr>
          <p:nvPr>
            <p:ph type="title"/>
            <p:custDataLst>
              <p:tags r:id="rId1"/>
            </p:custDataLst>
          </p:nvPr>
        </p:nvSpPr>
        <p:spPr/>
        <p:txBody>
          <a:bodyPr/>
          <a:lstStyle/>
          <a:p>
            <a:r>
              <a:rPr lang="fr-CA" dirty="0"/>
              <a:t>3. Communication et technologies</a:t>
            </a:r>
          </a:p>
        </p:txBody>
      </p:sp>
      <p:sp>
        <p:nvSpPr>
          <p:cNvPr id="4" name="Espace réservé du contenu 2">
            <a:extLst>
              <a:ext uri="{FF2B5EF4-FFF2-40B4-BE49-F238E27FC236}">
                <a16:creationId xmlns:a16="http://schemas.microsoft.com/office/drawing/2014/main" id="{1CE6E62B-1622-9744-B289-4402457688AD}"/>
              </a:ext>
            </a:extLst>
          </p:cNvPr>
          <p:cNvSpPr txBox="1">
            <a:spLocks/>
          </p:cNvSpPr>
          <p:nvPr>
            <p:custDataLst>
              <p:tags r:id="rId2"/>
            </p:custDataLst>
          </p:nvPr>
        </p:nvSpPr>
        <p:spPr>
          <a:xfrm>
            <a:off x="755576" y="764704"/>
            <a:ext cx="7573888" cy="1440160"/>
          </a:xfrm>
          <a:prstGeom prst="rect">
            <a:avLst/>
          </a:prstGeom>
        </p:spPr>
        <p:txBody>
          <a:bodyPr vert="horz" lIns="91440" tIns="45720" rIns="91440" bIns="45720" rtlCol="0" anchor="ctr" anchorCtr="0">
            <a:normAutofit fontScale="70000" lnSpcReduction="20000"/>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r>
              <a:rPr lang="fr-CA" sz="6600" dirty="0"/>
              <a:t>Quel type de communication souhaite-t-on ?</a:t>
            </a:r>
            <a:endParaRPr lang="fr-CA" sz="4000" dirty="0"/>
          </a:p>
        </p:txBody>
      </p:sp>
      <p:sp>
        <p:nvSpPr>
          <p:cNvPr id="3" name="Espace réservé du contenu 2">
            <a:extLst>
              <a:ext uri="{FF2B5EF4-FFF2-40B4-BE49-F238E27FC236}">
                <a16:creationId xmlns:a16="http://schemas.microsoft.com/office/drawing/2014/main" id="{7FE750F8-8DBF-D1E4-BDFD-B953D3FC89CD}"/>
              </a:ext>
            </a:extLst>
          </p:cNvPr>
          <p:cNvSpPr txBox="1">
            <a:spLocks/>
          </p:cNvSpPr>
          <p:nvPr>
            <p:custDataLst>
              <p:tags r:id="rId3"/>
            </p:custDataLst>
          </p:nvPr>
        </p:nvSpPr>
        <p:spPr>
          <a:xfrm>
            <a:off x="907976" y="3212976"/>
            <a:ext cx="7421488" cy="3176736"/>
          </a:xfrm>
          <a:prstGeom prst="rect">
            <a:avLst/>
          </a:prstGeom>
        </p:spPr>
        <p:txBody>
          <a:bodyPr vert="horz" lIns="91440" tIns="45720" rIns="91440" bIns="45720" rtlCol="0" anchor="ctr" anchorCtr="0">
            <a:normAutofit/>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endParaRPr lang="fr-CA" sz="4300" dirty="0"/>
          </a:p>
          <a:p>
            <a:pPr marL="0" indent="0" algn="ctr">
              <a:buFont typeface="Arial" pitchFamily="34" charset="0"/>
              <a:buNone/>
            </a:pPr>
            <a:endParaRPr lang="fr-CA" sz="6600" dirty="0"/>
          </a:p>
          <a:p>
            <a:pPr marL="0" indent="0" algn="ctr">
              <a:buFont typeface="Arial" pitchFamily="34" charset="0"/>
              <a:buNone/>
            </a:pPr>
            <a:endParaRPr lang="fr-CA" sz="4000" dirty="0"/>
          </a:p>
          <a:p>
            <a:pPr marL="0" indent="0">
              <a:buNone/>
            </a:pPr>
            <a:endParaRPr lang="fr-CA" sz="4000" dirty="0"/>
          </a:p>
        </p:txBody>
      </p:sp>
      <p:pic>
        <p:nvPicPr>
          <p:cNvPr id="6" name="Image 5" descr="Une image contenant table de tennis de table, table, miniature, intérieur&#10;&#10;Le contenu généré par l’IA peut être incorrect.">
            <a:extLst>
              <a:ext uri="{FF2B5EF4-FFF2-40B4-BE49-F238E27FC236}">
                <a16:creationId xmlns:a16="http://schemas.microsoft.com/office/drawing/2014/main" id="{4E2AB6C1-A42E-5B66-ABF3-47F8D8741B5A}"/>
              </a:ext>
            </a:extLst>
          </p:cNvPr>
          <p:cNvPicPr>
            <a:picLocks noChangeAspect="1"/>
          </p:cNvPicPr>
          <p:nvPr>
            <p:custDataLst>
              <p:tags r:id="rId4"/>
            </p:custDataLst>
          </p:nvPr>
        </p:nvPicPr>
        <p:blipFill>
          <a:blip r:embed="rId7"/>
          <a:stretch>
            <a:fillRect/>
          </a:stretch>
        </p:blipFill>
        <p:spPr>
          <a:xfrm>
            <a:off x="0" y="2564904"/>
            <a:ext cx="9144000" cy="3386138"/>
          </a:xfrm>
          <a:prstGeom prst="rect">
            <a:avLst/>
          </a:prstGeom>
        </p:spPr>
      </p:pic>
    </p:spTree>
    <p:extLst>
      <p:ext uri="{BB962C8B-B14F-4D97-AF65-F5344CB8AC3E}">
        <p14:creationId xmlns:p14="http://schemas.microsoft.com/office/powerpoint/2010/main" val="17979961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B63CB85-9799-07EF-F5F0-65DF609622EB}"/>
              </a:ext>
            </a:extLst>
          </p:cNvPr>
          <p:cNvSpPr>
            <a:spLocks noGrp="1"/>
          </p:cNvSpPr>
          <p:nvPr>
            <p:ph sz="half" idx="1"/>
            <p:custDataLst>
              <p:tags r:id="rId1"/>
            </p:custDataLst>
          </p:nvPr>
        </p:nvSpPr>
        <p:spPr/>
        <p:txBody>
          <a:bodyPr/>
          <a:lstStyle/>
          <a:p>
            <a:r>
              <a:rPr lang="fr-CA" dirty="0"/>
              <a:t>On a donc un bon début de plan de communication!!!</a:t>
            </a:r>
          </a:p>
          <a:p>
            <a:endParaRPr lang="fr-CA" dirty="0"/>
          </a:p>
          <a:p>
            <a:r>
              <a:rPr lang="fr-CA" dirty="0"/>
              <a:t>Outils disponibles:</a:t>
            </a:r>
          </a:p>
          <a:p>
            <a:pPr lvl="1"/>
            <a:r>
              <a:rPr lang="fr-CA" sz="16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5"/>
              </a:rPr>
              <a:t>https://www.centrestpierre.org/app/uploads/2024/06/CSP_DOC_Concevoir_son_plan_vo.pdf</a:t>
            </a:r>
            <a:r>
              <a:rPr lang="fr-CA" sz="16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rPr>
              <a:t> </a:t>
            </a:r>
          </a:p>
          <a:p>
            <a:pPr lvl="1"/>
            <a:r>
              <a:rPr lang="fr-CA" sz="1600" dirty="0">
                <a:hlinkClick r:id="rId6"/>
              </a:rPr>
              <a:t>https://frankagence.com/plan-de-communication-exemple/</a:t>
            </a:r>
            <a:r>
              <a:rPr lang="fr-CA" sz="1600" dirty="0"/>
              <a:t> </a:t>
            </a:r>
          </a:p>
          <a:p>
            <a:pPr marL="0" indent="0">
              <a:buNone/>
            </a:pPr>
            <a:endParaRPr lang="fr-CA" dirty="0"/>
          </a:p>
        </p:txBody>
      </p:sp>
      <p:sp>
        <p:nvSpPr>
          <p:cNvPr id="4" name="Titre 1">
            <a:extLst>
              <a:ext uri="{FF2B5EF4-FFF2-40B4-BE49-F238E27FC236}">
                <a16:creationId xmlns:a16="http://schemas.microsoft.com/office/drawing/2014/main" id="{C47EF611-8AC0-D419-F8D2-46146A458045}"/>
              </a:ext>
            </a:extLst>
          </p:cNvPr>
          <p:cNvSpPr>
            <a:spLocks noGrp="1"/>
          </p:cNvSpPr>
          <p:nvPr>
            <p:ph type="title"/>
            <p:custDataLst>
              <p:tags r:id="rId2"/>
            </p:custDataLst>
          </p:nvPr>
        </p:nvSpPr>
        <p:spPr>
          <a:xfrm>
            <a:off x="971550" y="6308725"/>
            <a:ext cx="7358063" cy="374650"/>
          </a:xfrm>
        </p:spPr>
        <p:txBody>
          <a:bodyPr/>
          <a:lstStyle/>
          <a:p>
            <a:r>
              <a:rPr lang="fr-CA" dirty="0"/>
              <a:t>3. Communication et technologies</a:t>
            </a:r>
          </a:p>
        </p:txBody>
      </p:sp>
    </p:spTree>
    <p:extLst>
      <p:ext uri="{BB962C8B-B14F-4D97-AF65-F5344CB8AC3E}">
        <p14:creationId xmlns:p14="http://schemas.microsoft.com/office/powerpoint/2010/main" val="27621739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ED8AB-8E02-734A-6371-648457BFD2E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BC8F081-CE56-1203-9AE1-B76D4516A023}"/>
              </a:ext>
            </a:extLst>
          </p:cNvPr>
          <p:cNvSpPr>
            <a:spLocks noGrp="1"/>
          </p:cNvSpPr>
          <p:nvPr>
            <p:ph type="title"/>
            <p:custDataLst>
              <p:tags r:id="rId1"/>
            </p:custDataLst>
          </p:nvPr>
        </p:nvSpPr>
        <p:spPr/>
        <p:txBody>
          <a:bodyPr/>
          <a:lstStyle/>
          <a:p>
            <a:r>
              <a:rPr lang="fr-CA" dirty="0"/>
              <a:t>3. Communication et technologies</a:t>
            </a:r>
          </a:p>
        </p:txBody>
      </p:sp>
      <p:sp>
        <p:nvSpPr>
          <p:cNvPr id="4" name="Espace réservé du contenu 2">
            <a:extLst>
              <a:ext uri="{FF2B5EF4-FFF2-40B4-BE49-F238E27FC236}">
                <a16:creationId xmlns:a16="http://schemas.microsoft.com/office/drawing/2014/main" id="{29C07B00-6563-AD36-D6BD-B2BF15A39811}"/>
              </a:ext>
            </a:extLst>
          </p:cNvPr>
          <p:cNvSpPr txBox="1">
            <a:spLocks/>
          </p:cNvSpPr>
          <p:nvPr>
            <p:custDataLst>
              <p:tags r:id="rId2"/>
            </p:custDataLst>
          </p:nvPr>
        </p:nvSpPr>
        <p:spPr>
          <a:xfrm>
            <a:off x="651470" y="460475"/>
            <a:ext cx="7573888" cy="1440160"/>
          </a:xfrm>
          <a:prstGeom prst="rect">
            <a:avLst/>
          </a:prstGeom>
        </p:spPr>
        <p:txBody>
          <a:bodyPr vert="horz" lIns="91440" tIns="45720" rIns="91440" bIns="45720" rtlCol="0" anchor="ctr" anchorCtr="0">
            <a:normAutofit/>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r>
              <a:rPr lang="fr-CA" sz="6600" dirty="0"/>
              <a:t>Quelques exemples</a:t>
            </a:r>
            <a:endParaRPr lang="fr-CA" sz="4000" dirty="0"/>
          </a:p>
        </p:txBody>
      </p:sp>
      <p:sp>
        <p:nvSpPr>
          <p:cNvPr id="3" name="Espace réservé du contenu 2">
            <a:extLst>
              <a:ext uri="{FF2B5EF4-FFF2-40B4-BE49-F238E27FC236}">
                <a16:creationId xmlns:a16="http://schemas.microsoft.com/office/drawing/2014/main" id="{11B7948D-4D6B-3129-728E-406F5A1E44E8}"/>
              </a:ext>
            </a:extLst>
          </p:cNvPr>
          <p:cNvSpPr txBox="1">
            <a:spLocks/>
          </p:cNvSpPr>
          <p:nvPr>
            <p:custDataLst>
              <p:tags r:id="rId3"/>
            </p:custDataLst>
          </p:nvPr>
        </p:nvSpPr>
        <p:spPr>
          <a:xfrm>
            <a:off x="907976" y="3212976"/>
            <a:ext cx="7421488" cy="3176736"/>
          </a:xfrm>
          <a:prstGeom prst="rect">
            <a:avLst/>
          </a:prstGeom>
        </p:spPr>
        <p:txBody>
          <a:bodyPr vert="horz" lIns="91440" tIns="45720" rIns="91440" bIns="45720" rtlCol="0" anchor="ctr" anchorCtr="0">
            <a:normAutofit/>
          </a:bodyPr>
          <a:lst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Chaloult_Cond" panose="00000400000000000000" pitchFamily="2" charset="0"/>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Chaloult_Cond" panose="00000400000000000000" pitchFamily="2" charset="0"/>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Chaloult_Cond" panose="00000400000000000000" pitchFamily="2" charset="0"/>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Chaloult_Cond" panose="00000400000000000000" pitchFamily="2" charset="0"/>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Chaloult_Cond" panose="00000400000000000000" pitchFamily="2" charset="0"/>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9pPr>
          </a:lstStyle>
          <a:p>
            <a:pPr marL="0" indent="0" algn="ctr">
              <a:buFont typeface="Arial" pitchFamily="34" charset="0"/>
              <a:buNone/>
            </a:pPr>
            <a:endParaRPr lang="fr-CA" sz="4300" dirty="0"/>
          </a:p>
          <a:p>
            <a:pPr marL="0" indent="0" algn="ctr">
              <a:buFont typeface="Arial" pitchFamily="34" charset="0"/>
              <a:buNone/>
            </a:pPr>
            <a:endParaRPr lang="fr-CA" sz="6600" dirty="0"/>
          </a:p>
          <a:p>
            <a:pPr marL="0" indent="0" algn="ctr">
              <a:buFont typeface="Arial" pitchFamily="34" charset="0"/>
              <a:buNone/>
            </a:pPr>
            <a:endParaRPr lang="fr-CA" sz="4000" dirty="0"/>
          </a:p>
          <a:p>
            <a:pPr marL="0" indent="0">
              <a:buNone/>
            </a:pPr>
            <a:endParaRPr lang="fr-CA" sz="4000" dirty="0"/>
          </a:p>
        </p:txBody>
      </p:sp>
      <p:sp>
        <p:nvSpPr>
          <p:cNvPr id="5" name="ZoneTexte 4">
            <a:extLst>
              <a:ext uri="{FF2B5EF4-FFF2-40B4-BE49-F238E27FC236}">
                <a16:creationId xmlns:a16="http://schemas.microsoft.com/office/drawing/2014/main" id="{A5B97601-C9BA-8D0D-04EB-16FBAE1F7D52}"/>
              </a:ext>
            </a:extLst>
          </p:cNvPr>
          <p:cNvSpPr txBox="1"/>
          <p:nvPr/>
        </p:nvSpPr>
        <p:spPr>
          <a:xfrm>
            <a:off x="1115616" y="1772816"/>
            <a:ext cx="7213848" cy="4247317"/>
          </a:xfrm>
          <a:prstGeom prst="rect">
            <a:avLst/>
          </a:prstGeom>
          <a:noFill/>
        </p:spPr>
        <p:txBody>
          <a:bodyPr wrap="square" rtlCol="0">
            <a:spAutoFit/>
          </a:bodyPr>
          <a:lstStyle/>
          <a:p>
            <a:r>
              <a:rPr lang="fr-CA" dirty="0">
                <a:solidFill>
                  <a:schemeClr val="tx2"/>
                </a:solidFill>
              </a:rPr>
              <a:t>Vous avez mentionné:</a:t>
            </a:r>
          </a:p>
          <a:p>
            <a:endParaRPr lang="fr-CA" dirty="0">
              <a:solidFill>
                <a:schemeClr val="tx2"/>
              </a:solidFill>
            </a:endParaRPr>
          </a:p>
          <a:p>
            <a:pPr marL="285750" indent="-285750">
              <a:buFont typeface="Arial" panose="020B0604020202020204" pitchFamily="34" charset="0"/>
              <a:buChar char="•"/>
            </a:pPr>
            <a:r>
              <a:rPr lang="fr-CA" dirty="0">
                <a:solidFill>
                  <a:schemeClr val="tx2"/>
                </a:solidFill>
              </a:rPr>
              <a:t>Courriel envoyé par les OC qui commencent par 3 boites à cocher: Pour votre information, Action attendue (délai) et À diffuser</a:t>
            </a:r>
          </a:p>
          <a:p>
            <a:pPr marL="285750" indent="-285750">
              <a:buFont typeface="Arial" panose="020B0604020202020204" pitchFamily="34" charset="0"/>
              <a:buChar char="•"/>
            </a:pPr>
            <a:endParaRPr lang="fr-CA" dirty="0">
              <a:solidFill>
                <a:schemeClr val="tx2"/>
              </a:solidFill>
            </a:endParaRPr>
          </a:p>
          <a:p>
            <a:pPr marL="285750" indent="-285750">
              <a:buFont typeface="Arial" panose="020B0604020202020204" pitchFamily="34" charset="0"/>
              <a:buChar char="•"/>
            </a:pPr>
            <a:r>
              <a:rPr lang="fr-CA" dirty="0">
                <a:solidFill>
                  <a:schemeClr val="tx2"/>
                </a:solidFill>
              </a:rPr>
              <a:t>Certaines équipes travaillent des stratégies pour éviter les doublons lors des envois aux partenaires</a:t>
            </a:r>
          </a:p>
          <a:p>
            <a:pPr marL="285750" indent="-285750">
              <a:buFont typeface="Arial" panose="020B0604020202020204" pitchFamily="34" charset="0"/>
              <a:buChar char="•"/>
            </a:pPr>
            <a:endParaRPr lang="fr-CA" dirty="0">
              <a:solidFill>
                <a:schemeClr val="tx2"/>
              </a:solidFill>
            </a:endParaRPr>
          </a:p>
          <a:p>
            <a:pPr marL="285750" indent="-285750">
              <a:buFont typeface="Arial" panose="020B0604020202020204" pitchFamily="34" charset="0"/>
              <a:buChar char="•"/>
            </a:pPr>
            <a:r>
              <a:rPr lang="fr-CA" dirty="0">
                <a:solidFill>
                  <a:schemeClr val="tx2"/>
                </a:solidFill>
              </a:rPr>
              <a:t>Miser sur l’aspect humain du message; Si vous avez des questions ou précisions, n’hésitez pas à communiquer avec moi</a:t>
            </a:r>
          </a:p>
          <a:p>
            <a:pPr marL="285750" indent="-285750">
              <a:buFont typeface="Arial" panose="020B0604020202020204" pitchFamily="34" charset="0"/>
              <a:buChar char="•"/>
            </a:pPr>
            <a:endParaRPr lang="fr-CA" dirty="0">
              <a:solidFill>
                <a:schemeClr val="tx2"/>
              </a:solidFill>
            </a:endParaRPr>
          </a:p>
          <a:p>
            <a:pPr marL="285750" indent="-285750">
              <a:buFont typeface="Arial" panose="020B0604020202020204" pitchFamily="34" charset="0"/>
              <a:buChar char="•"/>
            </a:pPr>
            <a:r>
              <a:rPr lang="fr-CA" dirty="0">
                <a:solidFill>
                  <a:schemeClr val="tx2"/>
                </a:solidFill>
              </a:rPr>
              <a:t>Valider avec la clientèle où elle souhaite être rejointe</a:t>
            </a:r>
          </a:p>
          <a:p>
            <a:pPr marL="285750" indent="-285750">
              <a:buFont typeface="Arial" panose="020B0604020202020204" pitchFamily="34" charset="0"/>
              <a:buChar char="•"/>
            </a:pPr>
            <a:endParaRPr lang="fr-CA" dirty="0">
              <a:solidFill>
                <a:schemeClr val="tx2"/>
              </a:solidFill>
            </a:endParaRPr>
          </a:p>
          <a:p>
            <a:pPr marL="285750" indent="-285750">
              <a:buFont typeface="Arial" panose="020B0604020202020204" pitchFamily="34" charset="0"/>
              <a:buChar char="•"/>
            </a:pPr>
            <a:r>
              <a:rPr lang="fr-CA" dirty="0">
                <a:solidFill>
                  <a:schemeClr val="tx2"/>
                </a:solidFill>
              </a:rPr>
              <a:t>L’usage des « </a:t>
            </a:r>
            <a:r>
              <a:rPr lang="fr-CA" dirty="0" err="1">
                <a:solidFill>
                  <a:schemeClr val="tx2"/>
                </a:solidFill>
              </a:rPr>
              <a:t>spoted</a:t>
            </a:r>
            <a:r>
              <a:rPr lang="fr-CA">
                <a:solidFill>
                  <a:schemeClr val="tx2"/>
                </a:solidFill>
              </a:rPr>
              <a:t> FB </a:t>
            </a:r>
            <a:r>
              <a:rPr lang="fr-CA" dirty="0">
                <a:solidFill>
                  <a:schemeClr val="tx2"/>
                </a:solidFill>
              </a:rPr>
              <a:t>» pour la promotion d’activités citoyennes </a:t>
            </a:r>
          </a:p>
        </p:txBody>
      </p:sp>
    </p:spTree>
    <p:extLst>
      <p:ext uri="{BB962C8B-B14F-4D97-AF65-F5344CB8AC3E}">
        <p14:creationId xmlns:p14="http://schemas.microsoft.com/office/powerpoint/2010/main" val="2351965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D578D-8B72-3965-744F-10D2C2B1797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37C89CD-3CB5-E3DF-2CCE-97684189543D}"/>
              </a:ext>
            </a:extLst>
          </p:cNvPr>
          <p:cNvSpPr>
            <a:spLocks noGrp="1"/>
          </p:cNvSpPr>
          <p:nvPr>
            <p:ph type="title"/>
            <p:custDataLst>
              <p:tags r:id="rId1"/>
            </p:custDataLst>
          </p:nvPr>
        </p:nvSpPr>
        <p:spPr/>
        <p:txBody>
          <a:bodyPr/>
          <a:lstStyle/>
          <a:p>
            <a:r>
              <a:rPr lang="fr-CA" dirty="0"/>
              <a:t>3. Communication et technologies</a:t>
            </a:r>
          </a:p>
        </p:txBody>
      </p:sp>
      <p:pic>
        <p:nvPicPr>
          <p:cNvPr id="5" name="Espace réservé du contenu 4" descr="Une image contenant texte, reçu, Parallèle, nombre&#10;&#10;Le contenu généré par l’IA peut être incorrect.">
            <a:extLst>
              <a:ext uri="{FF2B5EF4-FFF2-40B4-BE49-F238E27FC236}">
                <a16:creationId xmlns:a16="http://schemas.microsoft.com/office/drawing/2014/main" id="{44317063-79DB-790C-6CFB-D7E8287F165D}"/>
              </a:ext>
            </a:extLst>
          </p:cNvPr>
          <p:cNvPicPr>
            <a:picLocks noGrp="1" noChangeAspect="1"/>
          </p:cNvPicPr>
          <p:nvPr>
            <p:ph sz="half" idx="1"/>
            <p:custDataLst>
              <p:tags r:id="rId2"/>
            </p:custDataLst>
          </p:nvPr>
        </p:nvPicPr>
        <p:blipFill>
          <a:blip r:embed="rId5"/>
          <a:stretch>
            <a:fillRect/>
          </a:stretch>
        </p:blipFill>
        <p:spPr>
          <a:xfrm>
            <a:off x="814536" y="155346"/>
            <a:ext cx="6264696" cy="6702654"/>
          </a:xfrm>
          <a:prstGeom prst="rect">
            <a:avLst/>
          </a:prstGeom>
        </p:spPr>
      </p:pic>
    </p:spTree>
    <p:extLst>
      <p:ext uri="{BB962C8B-B14F-4D97-AF65-F5344CB8AC3E}">
        <p14:creationId xmlns:p14="http://schemas.microsoft.com/office/powerpoint/2010/main" val="16774932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EE868-9B05-E2FB-E780-6DA7C2558CC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54D4F37-195C-7719-4DFA-B1ED99598685}"/>
              </a:ext>
            </a:extLst>
          </p:cNvPr>
          <p:cNvSpPr>
            <a:spLocks noGrp="1"/>
          </p:cNvSpPr>
          <p:nvPr>
            <p:ph type="title"/>
            <p:custDataLst>
              <p:tags r:id="rId1"/>
            </p:custDataLst>
          </p:nvPr>
        </p:nvSpPr>
        <p:spPr/>
        <p:txBody>
          <a:bodyPr/>
          <a:lstStyle/>
          <a:p>
            <a:r>
              <a:rPr lang="fr-CA" dirty="0"/>
              <a:t>3. Communication et technologies</a:t>
            </a:r>
          </a:p>
        </p:txBody>
      </p:sp>
      <p:pic>
        <p:nvPicPr>
          <p:cNvPr id="12" name="Image 11">
            <a:extLst>
              <a:ext uri="{FF2B5EF4-FFF2-40B4-BE49-F238E27FC236}">
                <a16:creationId xmlns:a16="http://schemas.microsoft.com/office/drawing/2014/main" id="{F6FF6D8E-D1AF-54BE-5AFB-FC2CF0548F48}"/>
              </a:ext>
            </a:extLst>
          </p:cNvPr>
          <p:cNvPicPr>
            <a:picLocks noChangeAspect="1"/>
          </p:cNvPicPr>
          <p:nvPr>
            <p:custDataLst>
              <p:tags r:id="rId2"/>
            </p:custDataLst>
          </p:nvPr>
        </p:nvPicPr>
        <p:blipFill>
          <a:blip r:embed="rId6"/>
          <a:stretch>
            <a:fillRect/>
          </a:stretch>
        </p:blipFill>
        <p:spPr>
          <a:xfrm>
            <a:off x="814536" y="18157"/>
            <a:ext cx="4876854" cy="6858000"/>
          </a:xfrm>
          <a:prstGeom prst="rect">
            <a:avLst/>
          </a:prstGeom>
        </p:spPr>
      </p:pic>
      <p:sp>
        <p:nvSpPr>
          <p:cNvPr id="13" name="ZoneTexte 12">
            <a:extLst>
              <a:ext uri="{FF2B5EF4-FFF2-40B4-BE49-F238E27FC236}">
                <a16:creationId xmlns:a16="http://schemas.microsoft.com/office/drawing/2014/main" id="{7026EDFB-1E6E-4C1A-4419-DCC692885C72}"/>
              </a:ext>
            </a:extLst>
          </p:cNvPr>
          <p:cNvSpPr txBox="1"/>
          <p:nvPr>
            <p:custDataLst>
              <p:tags r:id="rId3"/>
            </p:custDataLst>
          </p:nvPr>
        </p:nvSpPr>
        <p:spPr>
          <a:xfrm>
            <a:off x="5508104" y="1844824"/>
            <a:ext cx="2985066" cy="3416320"/>
          </a:xfrm>
          <a:prstGeom prst="rect">
            <a:avLst/>
          </a:prstGeom>
          <a:noFill/>
        </p:spPr>
        <p:txBody>
          <a:bodyPr wrap="square" rtlCol="0">
            <a:spAutoFit/>
          </a:bodyPr>
          <a:lstStyle/>
          <a:p>
            <a:r>
              <a:rPr lang="fr-CA" sz="3600" dirty="0"/>
              <a:t>Et si une entente de partenariat signée ressemblait à ça ?</a:t>
            </a:r>
          </a:p>
        </p:txBody>
      </p:sp>
    </p:spTree>
    <p:extLst>
      <p:ext uri="{BB962C8B-B14F-4D97-AF65-F5344CB8AC3E}">
        <p14:creationId xmlns:p14="http://schemas.microsoft.com/office/powerpoint/2010/main" val="9148136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EB332-0067-A46C-8B12-218155E95DE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12670AA-F49F-C94C-4B03-C814D55E5920}"/>
              </a:ext>
            </a:extLst>
          </p:cNvPr>
          <p:cNvSpPr>
            <a:spLocks noGrp="1"/>
          </p:cNvSpPr>
          <p:nvPr>
            <p:ph type="title"/>
            <p:custDataLst>
              <p:tags r:id="rId1"/>
            </p:custDataLst>
          </p:nvPr>
        </p:nvSpPr>
        <p:spPr/>
        <p:txBody>
          <a:bodyPr/>
          <a:lstStyle/>
          <a:p>
            <a:r>
              <a:rPr lang="fr-CA" dirty="0"/>
              <a:t>3. Communication et technologies</a:t>
            </a:r>
          </a:p>
        </p:txBody>
      </p:sp>
      <p:pic>
        <p:nvPicPr>
          <p:cNvPr id="5" name="Image 4" descr="Une image contenant texte, capture d’écran, dessin humoristique&#10;&#10;Le contenu généré par l’IA peut être incorrect.">
            <a:extLst>
              <a:ext uri="{FF2B5EF4-FFF2-40B4-BE49-F238E27FC236}">
                <a16:creationId xmlns:a16="http://schemas.microsoft.com/office/drawing/2014/main" id="{C6922419-22F4-1BD7-A05D-C998655CD1C8}"/>
              </a:ext>
            </a:extLst>
          </p:cNvPr>
          <p:cNvPicPr>
            <a:picLocks noChangeAspect="1"/>
          </p:cNvPicPr>
          <p:nvPr>
            <p:custDataLst>
              <p:tags r:id="rId2"/>
            </p:custDataLst>
          </p:nvPr>
        </p:nvPicPr>
        <p:blipFill>
          <a:blip r:embed="rId7"/>
          <a:stretch>
            <a:fillRect/>
          </a:stretch>
        </p:blipFill>
        <p:spPr>
          <a:xfrm>
            <a:off x="827584" y="740494"/>
            <a:ext cx="4833468" cy="1608385"/>
          </a:xfrm>
          <a:prstGeom prst="rect">
            <a:avLst/>
          </a:prstGeom>
        </p:spPr>
      </p:pic>
      <p:pic>
        <p:nvPicPr>
          <p:cNvPr id="9" name="Image 8" descr="Une image contenant texte, mammifère, dessin humoristique&#10;&#10;Le contenu généré par l’IA peut être incorrect.">
            <a:extLst>
              <a:ext uri="{FF2B5EF4-FFF2-40B4-BE49-F238E27FC236}">
                <a16:creationId xmlns:a16="http://schemas.microsoft.com/office/drawing/2014/main" id="{C2E37F3B-5624-5156-23FF-F4DFBE1922B0}"/>
              </a:ext>
            </a:extLst>
          </p:cNvPr>
          <p:cNvPicPr>
            <a:picLocks noChangeAspect="1"/>
          </p:cNvPicPr>
          <p:nvPr>
            <p:custDataLst>
              <p:tags r:id="rId3"/>
            </p:custDataLst>
          </p:nvPr>
        </p:nvPicPr>
        <p:blipFill>
          <a:blip r:embed="rId8"/>
          <a:stretch>
            <a:fillRect/>
          </a:stretch>
        </p:blipFill>
        <p:spPr>
          <a:xfrm>
            <a:off x="903165" y="4112437"/>
            <a:ext cx="4715607" cy="1764835"/>
          </a:xfrm>
          <a:prstGeom prst="rect">
            <a:avLst/>
          </a:prstGeom>
        </p:spPr>
      </p:pic>
      <p:pic>
        <p:nvPicPr>
          <p:cNvPr id="7" name="Image 6" descr="Une image contenant texte, capture d’écran, Police&#10;&#10;Le contenu généré par l’IA peut être incorrect.">
            <a:extLst>
              <a:ext uri="{FF2B5EF4-FFF2-40B4-BE49-F238E27FC236}">
                <a16:creationId xmlns:a16="http://schemas.microsoft.com/office/drawing/2014/main" id="{B3F49A25-A1BC-B06F-B696-78A2E336D9BD}"/>
              </a:ext>
            </a:extLst>
          </p:cNvPr>
          <p:cNvPicPr>
            <a:picLocks noChangeAspect="1"/>
          </p:cNvPicPr>
          <p:nvPr>
            <p:custDataLst>
              <p:tags r:id="rId4"/>
            </p:custDataLst>
          </p:nvPr>
        </p:nvPicPr>
        <p:blipFill>
          <a:blip r:embed="rId9"/>
          <a:stretch>
            <a:fillRect/>
          </a:stretch>
        </p:blipFill>
        <p:spPr>
          <a:xfrm>
            <a:off x="5436096" y="2598977"/>
            <a:ext cx="3393793" cy="2088232"/>
          </a:xfrm>
          <a:prstGeom prst="rect">
            <a:avLst/>
          </a:prstGeom>
        </p:spPr>
      </p:pic>
    </p:spTree>
    <p:extLst>
      <p:ext uri="{BB962C8B-B14F-4D97-AF65-F5344CB8AC3E}">
        <p14:creationId xmlns:p14="http://schemas.microsoft.com/office/powerpoint/2010/main" val="32997144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A0B93-7DC0-978A-EB3A-2F8C00FD941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D63924D-A725-FCF3-5B6D-5FA4A2770570}"/>
              </a:ext>
            </a:extLst>
          </p:cNvPr>
          <p:cNvSpPr>
            <a:spLocks noGrp="1"/>
          </p:cNvSpPr>
          <p:nvPr>
            <p:ph type="title"/>
            <p:custDataLst>
              <p:tags r:id="rId1"/>
            </p:custDataLst>
          </p:nvPr>
        </p:nvSpPr>
        <p:spPr/>
        <p:txBody>
          <a:bodyPr/>
          <a:lstStyle/>
          <a:p>
            <a:r>
              <a:rPr lang="fr-CA" dirty="0"/>
              <a:t>3. Communication et technologies</a:t>
            </a:r>
          </a:p>
        </p:txBody>
      </p:sp>
      <p:pic>
        <p:nvPicPr>
          <p:cNvPr id="5" name="Espace réservé du contenu 4" descr="Une image contenant aquarium, bol, vaisselle, Aquarium d’eau douce&#10;&#10;Le contenu généré par l’IA peut être incorrect.">
            <a:extLst>
              <a:ext uri="{FF2B5EF4-FFF2-40B4-BE49-F238E27FC236}">
                <a16:creationId xmlns:a16="http://schemas.microsoft.com/office/drawing/2014/main" id="{9217B255-E74A-1428-553B-390733D4DDF4}"/>
              </a:ext>
            </a:extLst>
          </p:cNvPr>
          <p:cNvPicPr>
            <a:picLocks noGrp="1" noChangeAspect="1"/>
          </p:cNvPicPr>
          <p:nvPr>
            <p:ph sz="half" idx="1"/>
            <p:custDataLst>
              <p:tags r:id="rId2"/>
            </p:custDataLst>
          </p:nvPr>
        </p:nvPicPr>
        <p:blipFill>
          <a:blip r:embed="rId5"/>
          <a:stretch>
            <a:fillRect/>
          </a:stretch>
        </p:blipFill>
        <p:spPr>
          <a:xfrm>
            <a:off x="3249929" y="609600"/>
            <a:ext cx="2579055" cy="5411788"/>
          </a:xfrm>
          <a:prstGeom prst="rect">
            <a:avLst/>
          </a:prstGeom>
        </p:spPr>
      </p:pic>
    </p:spTree>
    <p:extLst>
      <p:ext uri="{BB962C8B-B14F-4D97-AF65-F5344CB8AC3E}">
        <p14:creationId xmlns:p14="http://schemas.microsoft.com/office/powerpoint/2010/main" val="39183686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F6276-9755-AA05-6408-4A804C64BDB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2968B74-E814-B1B1-D3E3-001D197C9C08}"/>
              </a:ext>
            </a:extLst>
          </p:cNvPr>
          <p:cNvSpPr>
            <a:spLocks noGrp="1"/>
          </p:cNvSpPr>
          <p:nvPr>
            <p:ph type="ctrTitle"/>
            <p:custDataLst>
              <p:tags r:id="rId1"/>
            </p:custDataLst>
          </p:nvPr>
        </p:nvSpPr>
        <p:spPr>
          <a:xfrm>
            <a:off x="251520" y="1052736"/>
            <a:ext cx="8568952" cy="1524000"/>
          </a:xfrm>
        </p:spPr>
        <p:txBody>
          <a:bodyPr/>
          <a:lstStyle/>
          <a:p>
            <a:r>
              <a:rPr lang="fr-CA" dirty="0"/>
              <a:t>Conclusion </a:t>
            </a:r>
          </a:p>
        </p:txBody>
      </p:sp>
    </p:spTree>
    <p:extLst>
      <p:ext uri="{BB962C8B-B14F-4D97-AF65-F5344CB8AC3E}">
        <p14:creationId xmlns:p14="http://schemas.microsoft.com/office/powerpoint/2010/main" val="280424446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2"/>
</p:tagLst>
</file>

<file path=ppt/tags/tag2.xml><?xml version="1.0" encoding="utf-8"?>
<p:tagLst xmlns:a="http://schemas.openxmlformats.org/drawingml/2006/main" xmlns:r="http://schemas.openxmlformats.org/officeDocument/2006/relationships" xmlns:p="http://schemas.openxmlformats.org/presentationml/2006/main">
  <p:tag name="NUM" val="4"/>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3"/>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2"/>
</p:tagLst>
</file>

<file path=ppt/tags/tag7.xml><?xml version="1.0" encoding="utf-8"?>
<p:tagLst xmlns:a="http://schemas.openxmlformats.org/drawingml/2006/main" xmlns:r="http://schemas.openxmlformats.org/officeDocument/2006/relationships" xmlns:p="http://schemas.openxmlformats.org/presentationml/2006/main">
  <p:tag name="NUM" val="3"/>
</p:tagLst>
</file>

<file path=ppt/tags/tag8.xml><?xml version="1.0" encoding="utf-8"?>
<p:tagLst xmlns:a="http://schemas.openxmlformats.org/drawingml/2006/main" xmlns:r="http://schemas.openxmlformats.org/officeDocument/2006/relationships" xmlns:p="http://schemas.openxmlformats.org/presentationml/2006/main">
  <p:tag name="NUM" val="1"/>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1"/>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1"/>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4"/>
</p:tagLst>
</file>

<file path=ppt/tags/tag18.xml><?xml version="1.0" encoding="utf-8"?>
<p:tagLst xmlns:a="http://schemas.openxmlformats.org/drawingml/2006/main" xmlns:r="http://schemas.openxmlformats.org/officeDocument/2006/relationships" xmlns:p="http://schemas.openxmlformats.org/presentationml/2006/main">
  <p:tag name="NUM" val="1"/>
</p:tagLst>
</file>

<file path=ppt/tags/tag19.xml><?xml version="1.0" encoding="utf-8"?>
<p:tagLst xmlns:a="http://schemas.openxmlformats.org/drawingml/2006/main" xmlns:r="http://schemas.openxmlformats.org/officeDocument/2006/relationships" xmlns:p="http://schemas.openxmlformats.org/presentationml/2006/main">
  <p:tag name="NUM" val="2"/>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ags/tag21.xml><?xml version="1.0" encoding="utf-8"?>
<p:tagLst xmlns:a="http://schemas.openxmlformats.org/drawingml/2006/main" xmlns:r="http://schemas.openxmlformats.org/officeDocument/2006/relationships" xmlns:p="http://schemas.openxmlformats.org/presentationml/2006/main">
  <p:tag name="NUM" val="4"/>
</p:tagLst>
</file>

<file path=ppt/tags/tag22.xml><?xml version="1.0" encoding="utf-8"?>
<p:tagLst xmlns:a="http://schemas.openxmlformats.org/drawingml/2006/main" xmlns:r="http://schemas.openxmlformats.org/officeDocument/2006/relationships" xmlns:p="http://schemas.openxmlformats.org/presentationml/2006/main">
  <p:tag name="NUM" val="5"/>
</p:tagLst>
</file>

<file path=ppt/tags/tag23.xml><?xml version="1.0" encoding="utf-8"?>
<p:tagLst xmlns:a="http://schemas.openxmlformats.org/drawingml/2006/main" xmlns:r="http://schemas.openxmlformats.org/officeDocument/2006/relationships" xmlns:p="http://schemas.openxmlformats.org/presentationml/2006/main">
  <p:tag name="NUM" val="6"/>
</p:tagLst>
</file>

<file path=ppt/tags/tag24.xml><?xml version="1.0" encoding="utf-8"?>
<p:tagLst xmlns:a="http://schemas.openxmlformats.org/drawingml/2006/main" xmlns:r="http://schemas.openxmlformats.org/officeDocument/2006/relationships" xmlns:p="http://schemas.openxmlformats.org/presentationml/2006/main">
  <p:tag name="NUM" val="7"/>
</p:tagLst>
</file>

<file path=ppt/tags/tag25.xml><?xml version="1.0" encoding="utf-8"?>
<p:tagLst xmlns:a="http://schemas.openxmlformats.org/drawingml/2006/main" xmlns:r="http://schemas.openxmlformats.org/officeDocument/2006/relationships" xmlns:p="http://schemas.openxmlformats.org/presentationml/2006/main">
  <p:tag name="NUM" val="8"/>
</p:tagLst>
</file>

<file path=ppt/tags/tag26.xml><?xml version="1.0" encoding="utf-8"?>
<p:tagLst xmlns:a="http://schemas.openxmlformats.org/drawingml/2006/main" xmlns:r="http://schemas.openxmlformats.org/officeDocument/2006/relationships" xmlns:p="http://schemas.openxmlformats.org/presentationml/2006/main">
  <p:tag name="NUM" val="9"/>
</p:tagLst>
</file>

<file path=ppt/tags/tag27.xml><?xml version="1.0" encoding="utf-8"?>
<p:tagLst xmlns:a="http://schemas.openxmlformats.org/drawingml/2006/main" xmlns:r="http://schemas.openxmlformats.org/officeDocument/2006/relationships" xmlns:p="http://schemas.openxmlformats.org/presentationml/2006/main">
  <p:tag name="NUM" val="10"/>
</p:tagLst>
</file>

<file path=ppt/tags/tag28.xml><?xml version="1.0" encoding="utf-8"?>
<p:tagLst xmlns:a="http://schemas.openxmlformats.org/drawingml/2006/main" xmlns:r="http://schemas.openxmlformats.org/officeDocument/2006/relationships" xmlns:p="http://schemas.openxmlformats.org/presentationml/2006/main">
  <p:tag name="NUM" val="11"/>
</p:tagLst>
</file>

<file path=ppt/tags/tag29.xml><?xml version="1.0" encoding="utf-8"?>
<p:tagLst xmlns:a="http://schemas.openxmlformats.org/drawingml/2006/main" xmlns:r="http://schemas.openxmlformats.org/officeDocument/2006/relationships" xmlns:p="http://schemas.openxmlformats.org/presentationml/2006/main">
  <p:tag name="NUM" val="12"/>
</p:tagLst>
</file>

<file path=ppt/tags/tag30.xml><?xml version="1.0" encoding="utf-8"?>
<p:tagLst xmlns:a="http://schemas.openxmlformats.org/drawingml/2006/main" xmlns:r="http://schemas.openxmlformats.org/officeDocument/2006/relationships" xmlns:p="http://schemas.openxmlformats.org/presentationml/2006/main">
  <p:tag name="NUM" val="13"/>
</p:tagLst>
</file>

<file path=ppt/tags/tag31.xml><?xml version="1.0" encoding="utf-8"?>
<p:tagLst xmlns:a="http://schemas.openxmlformats.org/drawingml/2006/main" xmlns:r="http://schemas.openxmlformats.org/officeDocument/2006/relationships" xmlns:p="http://schemas.openxmlformats.org/presentationml/2006/main">
  <p:tag name="NUM" val="14"/>
</p:tagLst>
</file>

<file path=ppt/tags/tag32.xml><?xml version="1.0" encoding="utf-8"?>
<p:tagLst xmlns:a="http://schemas.openxmlformats.org/drawingml/2006/main" xmlns:r="http://schemas.openxmlformats.org/officeDocument/2006/relationships" xmlns:p="http://schemas.openxmlformats.org/presentationml/2006/main">
  <p:tag name="NUM" val="15"/>
</p:tagLst>
</file>

<file path=ppt/tags/tag33.xml><?xml version="1.0" encoding="utf-8"?>
<p:tagLst xmlns:a="http://schemas.openxmlformats.org/drawingml/2006/main" xmlns:r="http://schemas.openxmlformats.org/officeDocument/2006/relationships" xmlns:p="http://schemas.openxmlformats.org/presentationml/2006/main">
  <p:tag name="NUM" val="1"/>
</p:tagLst>
</file>

<file path=ppt/tags/tag34.xml><?xml version="1.0" encoding="utf-8"?>
<p:tagLst xmlns:a="http://schemas.openxmlformats.org/drawingml/2006/main" xmlns:r="http://schemas.openxmlformats.org/officeDocument/2006/relationships" xmlns:p="http://schemas.openxmlformats.org/presentationml/2006/main">
  <p:tag name="NUM" val="2"/>
</p:tagLst>
</file>

<file path=ppt/tags/tag35.xml><?xml version="1.0" encoding="utf-8"?>
<p:tagLst xmlns:a="http://schemas.openxmlformats.org/drawingml/2006/main" xmlns:r="http://schemas.openxmlformats.org/officeDocument/2006/relationships" xmlns:p="http://schemas.openxmlformats.org/presentationml/2006/main">
  <p:tag name="NUM" val="1"/>
</p:tagLst>
</file>

<file path=ppt/tags/tag36.xml><?xml version="1.0" encoding="utf-8"?>
<p:tagLst xmlns:a="http://schemas.openxmlformats.org/drawingml/2006/main" xmlns:r="http://schemas.openxmlformats.org/officeDocument/2006/relationships" xmlns:p="http://schemas.openxmlformats.org/presentationml/2006/main">
  <p:tag name="NUM" val="2"/>
</p:tagLst>
</file>

<file path=ppt/tags/tag37.xml><?xml version="1.0" encoding="utf-8"?>
<p:tagLst xmlns:a="http://schemas.openxmlformats.org/drawingml/2006/main" xmlns:r="http://schemas.openxmlformats.org/officeDocument/2006/relationships" xmlns:p="http://schemas.openxmlformats.org/presentationml/2006/main">
  <p:tag name="NUM" val="1"/>
</p:tagLst>
</file>

<file path=ppt/tags/tag38.xml><?xml version="1.0" encoding="utf-8"?>
<p:tagLst xmlns:a="http://schemas.openxmlformats.org/drawingml/2006/main" xmlns:r="http://schemas.openxmlformats.org/officeDocument/2006/relationships" xmlns:p="http://schemas.openxmlformats.org/presentationml/2006/main">
  <p:tag name="NUM" val="2"/>
</p:tagLst>
</file>

<file path=ppt/tags/tag39.xml><?xml version="1.0" encoding="utf-8"?>
<p:tagLst xmlns:a="http://schemas.openxmlformats.org/drawingml/2006/main" xmlns:r="http://schemas.openxmlformats.org/officeDocument/2006/relationships" xmlns:p="http://schemas.openxmlformats.org/presentationml/2006/main">
  <p:tag name="NUM" val="1"/>
</p:tagLst>
</file>

<file path=ppt/tags/tag40.xml><?xml version="1.0" encoding="utf-8"?>
<p:tagLst xmlns:a="http://schemas.openxmlformats.org/drawingml/2006/main" xmlns:r="http://schemas.openxmlformats.org/officeDocument/2006/relationships" xmlns:p="http://schemas.openxmlformats.org/presentationml/2006/main">
  <p:tag name="NUM" val="2"/>
</p:tagLst>
</file>

<file path=ppt/tags/tag41.xml><?xml version="1.0" encoding="utf-8"?>
<p:tagLst xmlns:a="http://schemas.openxmlformats.org/drawingml/2006/main" xmlns:r="http://schemas.openxmlformats.org/officeDocument/2006/relationships" xmlns:p="http://schemas.openxmlformats.org/presentationml/2006/main">
  <p:tag name="NUM" val="1"/>
</p:tagLst>
</file>

<file path=ppt/tags/tag42.xml><?xml version="1.0" encoding="utf-8"?>
<p:tagLst xmlns:a="http://schemas.openxmlformats.org/drawingml/2006/main" xmlns:r="http://schemas.openxmlformats.org/officeDocument/2006/relationships" xmlns:p="http://schemas.openxmlformats.org/presentationml/2006/main">
  <p:tag name="NUM" val="1"/>
</p:tagLst>
</file>

<file path=ppt/tags/tag43.xml><?xml version="1.0" encoding="utf-8"?>
<p:tagLst xmlns:a="http://schemas.openxmlformats.org/drawingml/2006/main" xmlns:r="http://schemas.openxmlformats.org/officeDocument/2006/relationships" xmlns:p="http://schemas.openxmlformats.org/presentationml/2006/main">
  <p:tag name="NUM" val="2"/>
</p:tagLst>
</file>

<file path=ppt/tags/tag44.xml><?xml version="1.0" encoding="utf-8"?>
<p:tagLst xmlns:a="http://schemas.openxmlformats.org/drawingml/2006/main" xmlns:r="http://schemas.openxmlformats.org/officeDocument/2006/relationships" xmlns:p="http://schemas.openxmlformats.org/presentationml/2006/main">
  <p:tag name="NUM" val="1"/>
</p:tagLst>
</file>

<file path=ppt/tags/tag45.xml><?xml version="1.0" encoding="utf-8"?>
<p:tagLst xmlns:a="http://schemas.openxmlformats.org/drawingml/2006/main" xmlns:r="http://schemas.openxmlformats.org/officeDocument/2006/relationships" xmlns:p="http://schemas.openxmlformats.org/presentationml/2006/main">
  <p:tag name="NUM" val="2"/>
</p:tagLst>
</file>

<file path=ppt/tags/tag46.xml><?xml version="1.0" encoding="utf-8"?>
<p:tagLst xmlns:a="http://schemas.openxmlformats.org/drawingml/2006/main" xmlns:r="http://schemas.openxmlformats.org/officeDocument/2006/relationships" xmlns:p="http://schemas.openxmlformats.org/presentationml/2006/main">
  <p:tag name="NUM" val="1"/>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1"/>
</p:tagLst>
</file>

<file path=ppt/tags/tag49.xml><?xml version="1.0" encoding="utf-8"?>
<p:tagLst xmlns:a="http://schemas.openxmlformats.org/drawingml/2006/main" xmlns:r="http://schemas.openxmlformats.org/officeDocument/2006/relationships" xmlns:p="http://schemas.openxmlformats.org/presentationml/2006/main">
  <p:tag name="NUM" val="2"/>
</p:tagLst>
</file>

<file path=ppt/tags/tag50.xml><?xml version="1.0" encoding="utf-8"?>
<p:tagLst xmlns:a="http://schemas.openxmlformats.org/drawingml/2006/main" xmlns:r="http://schemas.openxmlformats.org/officeDocument/2006/relationships" xmlns:p="http://schemas.openxmlformats.org/presentationml/2006/main">
  <p:tag name="NUM" val="3"/>
</p:tagLst>
</file>

<file path=ppt/tags/tag51.xml><?xml version="1.0" encoding="utf-8"?>
<p:tagLst xmlns:a="http://schemas.openxmlformats.org/drawingml/2006/main" xmlns:r="http://schemas.openxmlformats.org/officeDocument/2006/relationships" xmlns:p="http://schemas.openxmlformats.org/presentationml/2006/main">
  <p:tag name="NUM" val="4"/>
</p:tagLst>
</file>

<file path=ppt/tags/tag52.xml><?xml version="1.0" encoding="utf-8"?>
<p:tagLst xmlns:a="http://schemas.openxmlformats.org/drawingml/2006/main" xmlns:r="http://schemas.openxmlformats.org/officeDocument/2006/relationships" xmlns:p="http://schemas.openxmlformats.org/presentationml/2006/main">
  <p:tag name="NUM" val="1"/>
</p:tagLst>
</file>

<file path=ppt/tags/tag53.xml><?xml version="1.0" encoding="utf-8"?>
<p:tagLst xmlns:a="http://schemas.openxmlformats.org/drawingml/2006/main" xmlns:r="http://schemas.openxmlformats.org/officeDocument/2006/relationships" xmlns:p="http://schemas.openxmlformats.org/presentationml/2006/main">
  <p:tag name="NUM" val="2"/>
</p:tagLst>
</file>

<file path=ppt/tags/tag54.xml><?xml version="1.0" encoding="utf-8"?>
<p:tagLst xmlns:a="http://schemas.openxmlformats.org/drawingml/2006/main" xmlns:r="http://schemas.openxmlformats.org/officeDocument/2006/relationships" xmlns:p="http://schemas.openxmlformats.org/presentationml/2006/main">
  <p:tag name="NUM" val="1"/>
</p:tagLst>
</file>

<file path=ppt/tags/tag55.xml><?xml version="1.0" encoding="utf-8"?>
<p:tagLst xmlns:a="http://schemas.openxmlformats.org/drawingml/2006/main" xmlns:r="http://schemas.openxmlformats.org/officeDocument/2006/relationships" xmlns:p="http://schemas.openxmlformats.org/presentationml/2006/main">
  <p:tag name="NUM" val="2"/>
</p:tagLst>
</file>

<file path=ppt/tags/tag56.xml><?xml version="1.0" encoding="utf-8"?>
<p:tagLst xmlns:a="http://schemas.openxmlformats.org/drawingml/2006/main" xmlns:r="http://schemas.openxmlformats.org/officeDocument/2006/relationships" xmlns:p="http://schemas.openxmlformats.org/presentationml/2006/main">
  <p:tag name="NUM" val="3"/>
</p:tagLst>
</file>

<file path=ppt/tags/tag57.xml><?xml version="1.0" encoding="utf-8"?>
<p:tagLst xmlns:a="http://schemas.openxmlformats.org/drawingml/2006/main" xmlns:r="http://schemas.openxmlformats.org/officeDocument/2006/relationships" xmlns:p="http://schemas.openxmlformats.org/presentationml/2006/main">
  <p:tag name="NUM" val="1"/>
</p:tagLst>
</file>

<file path=ppt/tags/tag58.xml><?xml version="1.0" encoding="utf-8"?>
<p:tagLst xmlns:a="http://schemas.openxmlformats.org/drawingml/2006/main" xmlns:r="http://schemas.openxmlformats.org/officeDocument/2006/relationships" xmlns:p="http://schemas.openxmlformats.org/presentationml/2006/main">
  <p:tag name="NUM" val="2"/>
</p:tagLst>
</file>

<file path=ppt/tags/tag59.xml><?xml version="1.0" encoding="utf-8"?>
<p:tagLst xmlns:a="http://schemas.openxmlformats.org/drawingml/2006/main" xmlns:r="http://schemas.openxmlformats.org/officeDocument/2006/relationships" xmlns:p="http://schemas.openxmlformats.org/presentationml/2006/main">
  <p:tag name="NUM" val="3"/>
</p:tagLst>
</file>

<file path=ppt/tags/tag60.xml><?xml version="1.0" encoding="utf-8"?>
<p:tagLst xmlns:a="http://schemas.openxmlformats.org/drawingml/2006/main" xmlns:r="http://schemas.openxmlformats.org/officeDocument/2006/relationships" xmlns:p="http://schemas.openxmlformats.org/presentationml/2006/main">
  <p:tag name="NUM" val="4"/>
</p:tagLst>
</file>

<file path=ppt/tags/tag61.xml><?xml version="1.0" encoding="utf-8"?>
<p:tagLst xmlns:a="http://schemas.openxmlformats.org/drawingml/2006/main" xmlns:r="http://schemas.openxmlformats.org/officeDocument/2006/relationships" xmlns:p="http://schemas.openxmlformats.org/presentationml/2006/main">
  <p:tag name="NUM" val="1"/>
</p:tagLst>
</file>

<file path=ppt/tags/tag62.xml><?xml version="1.0" encoding="utf-8"?>
<p:tagLst xmlns:a="http://schemas.openxmlformats.org/drawingml/2006/main" xmlns:r="http://schemas.openxmlformats.org/officeDocument/2006/relationships" xmlns:p="http://schemas.openxmlformats.org/presentationml/2006/main">
  <p:tag name="NUM" val="2"/>
</p:tagLst>
</file>

<file path=ppt/tags/tag63.xml><?xml version="1.0" encoding="utf-8"?>
<p:tagLst xmlns:a="http://schemas.openxmlformats.org/drawingml/2006/main" xmlns:r="http://schemas.openxmlformats.org/officeDocument/2006/relationships" xmlns:p="http://schemas.openxmlformats.org/presentationml/2006/main">
  <p:tag name="NUM" val="3"/>
</p:tagLst>
</file>

<file path=ppt/tags/tag64.xml><?xml version="1.0" encoding="utf-8"?>
<p:tagLst xmlns:a="http://schemas.openxmlformats.org/drawingml/2006/main" xmlns:r="http://schemas.openxmlformats.org/officeDocument/2006/relationships" xmlns:p="http://schemas.openxmlformats.org/presentationml/2006/main">
  <p:tag name="NUM" val="4"/>
</p:tagLst>
</file>

<file path=ppt/tags/tag65.xml><?xml version="1.0" encoding="utf-8"?>
<p:tagLst xmlns:a="http://schemas.openxmlformats.org/drawingml/2006/main" xmlns:r="http://schemas.openxmlformats.org/officeDocument/2006/relationships" xmlns:p="http://schemas.openxmlformats.org/presentationml/2006/main">
  <p:tag name="NUM" val="5"/>
</p:tagLst>
</file>

<file path=ppt/tags/tag66.xml><?xml version="1.0" encoding="utf-8"?>
<p:tagLst xmlns:a="http://schemas.openxmlformats.org/drawingml/2006/main" xmlns:r="http://schemas.openxmlformats.org/officeDocument/2006/relationships" xmlns:p="http://schemas.openxmlformats.org/presentationml/2006/main">
  <p:tag name="NUM" val="6"/>
</p:tagLst>
</file>

<file path=ppt/tags/tag67.xml><?xml version="1.0" encoding="utf-8"?>
<p:tagLst xmlns:a="http://schemas.openxmlformats.org/drawingml/2006/main" xmlns:r="http://schemas.openxmlformats.org/officeDocument/2006/relationships" xmlns:p="http://schemas.openxmlformats.org/presentationml/2006/main">
  <p:tag name="NUM" val="1"/>
</p:tagLst>
</file>

<file path=ppt/tags/tag68.xml><?xml version="1.0" encoding="utf-8"?>
<p:tagLst xmlns:a="http://schemas.openxmlformats.org/drawingml/2006/main" xmlns:r="http://schemas.openxmlformats.org/officeDocument/2006/relationships" xmlns:p="http://schemas.openxmlformats.org/presentationml/2006/main">
  <p:tag name="NUM" val="2"/>
</p:tagLst>
</file>

<file path=ppt/tags/tag69.xml><?xml version="1.0" encoding="utf-8"?>
<p:tagLst xmlns:a="http://schemas.openxmlformats.org/drawingml/2006/main" xmlns:r="http://schemas.openxmlformats.org/officeDocument/2006/relationships" xmlns:p="http://schemas.openxmlformats.org/presentationml/2006/main">
  <p:tag name="NUM" val="3"/>
</p:tagLst>
</file>

<file path=ppt/tags/tag70.xml><?xml version="1.0" encoding="utf-8"?>
<p:tagLst xmlns:a="http://schemas.openxmlformats.org/drawingml/2006/main" xmlns:r="http://schemas.openxmlformats.org/officeDocument/2006/relationships" xmlns:p="http://schemas.openxmlformats.org/presentationml/2006/main">
  <p:tag name="NUM" val="1"/>
</p:tagLst>
</file>

<file path=ppt/tags/tag71.xml><?xml version="1.0" encoding="utf-8"?>
<p:tagLst xmlns:a="http://schemas.openxmlformats.org/drawingml/2006/main" xmlns:r="http://schemas.openxmlformats.org/officeDocument/2006/relationships" xmlns:p="http://schemas.openxmlformats.org/presentationml/2006/main">
  <p:tag name="NUM" val="2"/>
</p:tagLst>
</file>

<file path=ppt/tags/tag72.xml><?xml version="1.0" encoding="utf-8"?>
<p:tagLst xmlns:a="http://schemas.openxmlformats.org/drawingml/2006/main" xmlns:r="http://schemas.openxmlformats.org/officeDocument/2006/relationships" xmlns:p="http://schemas.openxmlformats.org/presentationml/2006/main">
  <p:tag name="NUM" val="3"/>
</p:tagLst>
</file>

<file path=ppt/tags/tag73.xml><?xml version="1.0" encoding="utf-8"?>
<p:tagLst xmlns:a="http://schemas.openxmlformats.org/drawingml/2006/main" xmlns:r="http://schemas.openxmlformats.org/officeDocument/2006/relationships" xmlns:p="http://schemas.openxmlformats.org/presentationml/2006/main">
  <p:tag name="NUM" val="1"/>
</p:tagLst>
</file>

<file path=ppt/tags/tag74.xml><?xml version="1.0" encoding="utf-8"?>
<p:tagLst xmlns:a="http://schemas.openxmlformats.org/drawingml/2006/main" xmlns:r="http://schemas.openxmlformats.org/officeDocument/2006/relationships" xmlns:p="http://schemas.openxmlformats.org/presentationml/2006/main">
  <p:tag name="NUM" val="2"/>
</p:tagLst>
</file>

<file path=ppt/tags/tag75.xml><?xml version="1.0" encoding="utf-8"?>
<p:tagLst xmlns:a="http://schemas.openxmlformats.org/drawingml/2006/main" xmlns:r="http://schemas.openxmlformats.org/officeDocument/2006/relationships" xmlns:p="http://schemas.openxmlformats.org/presentationml/2006/main">
  <p:tag name="NUM" val="3"/>
</p:tagLst>
</file>

<file path=ppt/tags/tag76.xml><?xml version="1.0" encoding="utf-8"?>
<p:tagLst xmlns:a="http://schemas.openxmlformats.org/drawingml/2006/main" xmlns:r="http://schemas.openxmlformats.org/officeDocument/2006/relationships" xmlns:p="http://schemas.openxmlformats.org/presentationml/2006/main">
  <p:tag name="NUM" val="1"/>
</p:tagLst>
</file>

<file path=ppt/tags/tag77.xml><?xml version="1.0" encoding="utf-8"?>
<p:tagLst xmlns:a="http://schemas.openxmlformats.org/drawingml/2006/main" xmlns:r="http://schemas.openxmlformats.org/officeDocument/2006/relationships" xmlns:p="http://schemas.openxmlformats.org/presentationml/2006/main">
  <p:tag name="NUM" val="2"/>
</p:tagLst>
</file>

<file path=ppt/tags/tag78.xml><?xml version="1.0" encoding="utf-8"?>
<p:tagLst xmlns:a="http://schemas.openxmlformats.org/drawingml/2006/main" xmlns:r="http://schemas.openxmlformats.org/officeDocument/2006/relationships" xmlns:p="http://schemas.openxmlformats.org/presentationml/2006/main">
  <p:tag name="NUM" val="3"/>
</p:tagLst>
</file>

<file path=ppt/tags/tag79.xml><?xml version="1.0" encoding="utf-8"?>
<p:tagLst xmlns:a="http://schemas.openxmlformats.org/drawingml/2006/main" xmlns:r="http://schemas.openxmlformats.org/officeDocument/2006/relationships" xmlns:p="http://schemas.openxmlformats.org/presentationml/2006/main">
  <p:tag name="NUM" val="1"/>
</p:tagLst>
</file>

<file path=ppt/tags/tag80.xml><?xml version="1.0" encoding="utf-8"?>
<p:tagLst xmlns:a="http://schemas.openxmlformats.org/drawingml/2006/main" xmlns:r="http://schemas.openxmlformats.org/officeDocument/2006/relationships" xmlns:p="http://schemas.openxmlformats.org/presentationml/2006/main">
  <p:tag name="NUM" val="2"/>
</p:tagLst>
</file>

<file path=ppt/tags/tag81.xml><?xml version="1.0" encoding="utf-8"?>
<p:tagLst xmlns:a="http://schemas.openxmlformats.org/drawingml/2006/main" xmlns:r="http://schemas.openxmlformats.org/officeDocument/2006/relationships" xmlns:p="http://schemas.openxmlformats.org/presentationml/2006/main">
  <p:tag name="NUM" val="3"/>
</p:tagLst>
</file>

<file path=ppt/tags/tag82.xml><?xml version="1.0" encoding="utf-8"?>
<p:tagLst xmlns:a="http://schemas.openxmlformats.org/drawingml/2006/main" xmlns:r="http://schemas.openxmlformats.org/officeDocument/2006/relationships" xmlns:p="http://schemas.openxmlformats.org/presentationml/2006/main">
  <p:tag name="NUM" val="1"/>
</p:tagLst>
</file>

<file path=ppt/tags/tag83.xml><?xml version="1.0" encoding="utf-8"?>
<p:tagLst xmlns:a="http://schemas.openxmlformats.org/drawingml/2006/main" xmlns:r="http://schemas.openxmlformats.org/officeDocument/2006/relationships" xmlns:p="http://schemas.openxmlformats.org/presentationml/2006/main">
  <p:tag name="NUM" val="2"/>
</p:tagLst>
</file>

<file path=ppt/tags/tag84.xml><?xml version="1.0" encoding="utf-8"?>
<p:tagLst xmlns:a="http://schemas.openxmlformats.org/drawingml/2006/main" xmlns:r="http://schemas.openxmlformats.org/officeDocument/2006/relationships" xmlns:p="http://schemas.openxmlformats.org/presentationml/2006/main">
  <p:tag name="NUM" val="3"/>
</p:tagLst>
</file>

<file path=ppt/tags/tag85.xml><?xml version="1.0" encoding="utf-8"?>
<p:tagLst xmlns:a="http://schemas.openxmlformats.org/drawingml/2006/main" xmlns:r="http://schemas.openxmlformats.org/officeDocument/2006/relationships" xmlns:p="http://schemas.openxmlformats.org/presentationml/2006/main">
  <p:tag name="NUM" val="1"/>
</p:tagLst>
</file>

<file path=ppt/tags/tag86.xml><?xml version="1.0" encoding="utf-8"?>
<p:tagLst xmlns:a="http://schemas.openxmlformats.org/drawingml/2006/main" xmlns:r="http://schemas.openxmlformats.org/officeDocument/2006/relationships" xmlns:p="http://schemas.openxmlformats.org/presentationml/2006/main">
  <p:tag name="NUM" val="2"/>
</p:tagLst>
</file>

<file path=ppt/tags/tag87.xml><?xml version="1.0" encoding="utf-8"?>
<p:tagLst xmlns:a="http://schemas.openxmlformats.org/drawingml/2006/main" xmlns:r="http://schemas.openxmlformats.org/officeDocument/2006/relationships" xmlns:p="http://schemas.openxmlformats.org/presentationml/2006/main">
  <p:tag name="NUM" val="3"/>
</p:tagLst>
</file>

<file path=ppt/tags/tag88.xml><?xml version="1.0" encoding="utf-8"?>
<p:tagLst xmlns:a="http://schemas.openxmlformats.org/drawingml/2006/main" xmlns:r="http://schemas.openxmlformats.org/officeDocument/2006/relationships" xmlns:p="http://schemas.openxmlformats.org/presentationml/2006/main">
  <p:tag name="NUM" val="1"/>
</p:tagLst>
</file>

<file path=ppt/tags/tag89.xml><?xml version="1.0" encoding="utf-8"?>
<p:tagLst xmlns:a="http://schemas.openxmlformats.org/drawingml/2006/main" xmlns:r="http://schemas.openxmlformats.org/officeDocument/2006/relationships" xmlns:p="http://schemas.openxmlformats.org/presentationml/2006/main">
  <p:tag name="NUM" val="2"/>
</p:tagLst>
</file>

<file path=ppt/tags/tag90.xml><?xml version="1.0" encoding="utf-8"?>
<p:tagLst xmlns:a="http://schemas.openxmlformats.org/drawingml/2006/main" xmlns:r="http://schemas.openxmlformats.org/officeDocument/2006/relationships" xmlns:p="http://schemas.openxmlformats.org/presentationml/2006/main">
  <p:tag name="NUM" val="3"/>
</p:tagLst>
</file>

<file path=ppt/tags/tag91.xml><?xml version="1.0" encoding="utf-8"?>
<p:tagLst xmlns:a="http://schemas.openxmlformats.org/drawingml/2006/main" xmlns:r="http://schemas.openxmlformats.org/officeDocument/2006/relationships" xmlns:p="http://schemas.openxmlformats.org/presentationml/2006/main">
  <p:tag name="NUM" val="4"/>
</p:tagLst>
</file>

<file path=ppt/tags/tag92.xml><?xml version="1.0" encoding="utf-8"?>
<p:tagLst xmlns:a="http://schemas.openxmlformats.org/drawingml/2006/main" xmlns:r="http://schemas.openxmlformats.org/officeDocument/2006/relationships" xmlns:p="http://schemas.openxmlformats.org/presentationml/2006/main">
  <p:tag name="NUM" val="1"/>
</p:tagLst>
</file>

<file path=ppt/tags/tag93.xml><?xml version="1.0" encoding="utf-8"?>
<p:tagLst xmlns:a="http://schemas.openxmlformats.org/drawingml/2006/main" xmlns:r="http://schemas.openxmlformats.org/officeDocument/2006/relationships" xmlns:p="http://schemas.openxmlformats.org/presentationml/2006/main">
  <p:tag name="NUM" val="2"/>
</p:tagLst>
</file>

<file path=ppt/tags/tag94.xml><?xml version="1.0" encoding="utf-8"?>
<p:tagLst xmlns:a="http://schemas.openxmlformats.org/drawingml/2006/main" xmlns:r="http://schemas.openxmlformats.org/officeDocument/2006/relationships" xmlns:p="http://schemas.openxmlformats.org/presentationml/2006/main">
  <p:tag name="NUM" val="3"/>
</p:tagLst>
</file>

<file path=ppt/tags/tag95.xml><?xml version="1.0" encoding="utf-8"?>
<p:tagLst xmlns:a="http://schemas.openxmlformats.org/drawingml/2006/main" xmlns:r="http://schemas.openxmlformats.org/officeDocument/2006/relationships" xmlns:p="http://schemas.openxmlformats.org/presentationml/2006/main">
  <p:tag name="NUM" val="4"/>
</p:tagLst>
</file>

<file path=ppt/tags/tag96.xml><?xml version="1.0" encoding="utf-8"?>
<p:tagLst xmlns:a="http://schemas.openxmlformats.org/drawingml/2006/main" xmlns:r="http://schemas.openxmlformats.org/officeDocument/2006/relationships" xmlns:p="http://schemas.openxmlformats.org/presentationml/2006/main">
  <p:tag name="NUM" val="1"/>
</p:tagLst>
</file>

<file path=ppt/tags/tag97.xml><?xml version="1.0" encoding="utf-8"?>
<p:tagLst xmlns:a="http://schemas.openxmlformats.org/drawingml/2006/main" xmlns:r="http://schemas.openxmlformats.org/officeDocument/2006/relationships" xmlns:p="http://schemas.openxmlformats.org/presentationml/2006/main">
  <p:tag name="NUM" val="2"/>
</p:tagLst>
</file>

<file path=ppt/tags/tag98.xml><?xml version="1.0" encoding="utf-8"?>
<p:tagLst xmlns:a="http://schemas.openxmlformats.org/drawingml/2006/main" xmlns:r="http://schemas.openxmlformats.org/officeDocument/2006/relationships" xmlns:p="http://schemas.openxmlformats.org/presentationml/2006/main">
  <p:tag name="NUM" val="3"/>
</p:tagLst>
</file>

<file path=ppt/tags/tag99.xml><?xml version="1.0" encoding="utf-8"?>
<p:tagLst xmlns:a="http://schemas.openxmlformats.org/drawingml/2006/main" xmlns:r="http://schemas.openxmlformats.org/officeDocument/2006/relationships" xmlns:p="http://schemas.openxmlformats.org/presentationml/2006/main">
  <p:tag name="NUM" val="1"/>
</p:tagLst>
</file>

<file path=ppt/tags/tag100.xml><?xml version="1.0" encoding="utf-8"?>
<p:tagLst xmlns:a="http://schemas.openxmlformats.org/drawingml/2006/main" xmlns:r="http://schemas.openxmlformats.org/officeDocument/2006/relationships" xmlns:p="http://schemas.openxmlformats.org/presentationml/2006/main">
  <p:tag name="NUM" val="2"/>
</p:tagLst>
</file>

<file path=ppt/tags/tag101.xml><?xml version="1.0" encoding="utf-8"?>
<p:tagLst xmlns:a="http://schemas.openxmlformats.org/drawingml/2006/main" xmlns:r="http://schemas.openxmlformats.org/officeDocument/2006/relationships" xmlns:p="http://schemas.openxmlformats.org/presentationml/2006/main">
  <p:tag name="NUM" val="3"/>
</p:tagLst>
</file>

<file path=ppt/tags/tag102.xml><?xml version="1.0" encoding="utf-8"?>
<p:tagLst xmlns:a="http://schemas.openxmlformats.org/drawingml/2006/main" xmlns:r="http://schemas.openxmlformats.org/officeDocument/2006/relationships" xmlns:p="http://schemas.openxmlformats.org/presentationml/2006/main">
  <p:tag name="NUM" val="4"/>
</p:tagLst>
</file>

<file path=ppt/tags/tag103.xml><?xml version="1.0" encoding="utf-8"?>
<p:tagLst xmlns:a="http://schemas.openxmlformats.org/drawingml/2006/main" xmlns:r="http://schemas.openxmlformats.org/officeDocument/2006/relationships" xmlns:p="http://schemas.openxmlformats.org/presentationml/2006/main">
  <p:tag name="NUM" val="5"/>
</p:tagLst>
</file>

<file path=ppt/tags/tag104.xml><?xml version="1.0" encoding="utf-8"?>
<p:tagLst xmlns:a="http://schemas.openxmlformats.org/drawingml/2006/main" xmlns:r="http://schemas.openxmlformats.org/officeDocument/2006/relationships" xmlns:p="http://schemas.openxmlformats.org/presentationml/2006/main">
  <p:tag name="NUM" val="1"/>
</p:tagLst>
</file>

<file path=ppt/tags/tag105.xml><?xml version="1.0" encoding="utf-8"?>
<p:tagLst xmlns:a="http://schemas.openxmlformats.org/drawingml/2006/main" xmlns:r="http://schemas.openxmlformats.org/officeDocument/2006/relationships" xmlns:p="http://schemas.openxmlformats.org/presentationml/2006/main">
  <p:tag name="NUM" val="2"/>
</p:tagLst>
</file>

<file path=ppt/tags/tag106.xml><?xml version="1.0" encoding="utf-8"?>
<p:tagLst xmlns:a="http://schemas.openxmlformats.org/drawingml/2006/main" xmlns:r="http://schemas.openxmlformats.org/officeDocument/2006/relationships" xmlns:p="http://schemas.openxmlformats.org/presentationml/2006/main">
  <p:tag name="NUM" val="1"/>
</p:tagLst>
</file>

<file path=ppt/tags/tag107.xml><?xml version="1.0" encoding="utf-8"?>
<p:tagLst xmlns:a="http://schemas.openxmlformats.org/drawingml/2006/main" xmlns:r="http://schemas.openxmlformats.org/officeDocument/2006/relationships" xmlns:p="http://schemas.openxmlformats.org/presentationml/2006/main">
  <p:tag name="NUM" val="2"/>
</p:tagLst>
</file>

<file path=ppt/tags/tag108.xml><?xml version="1.0" encoding="utf-8"?>
<p:tagLst xmlns:a="http://schemas.openxmlformats.org/drawingml/2006/main" xmlns:r="http://schemas.openxmlformats.org/officeDocument/2006/relationships" xmlns:p="http://schemas.openxmlformats.org/presentationml/2006/main">
  <p:tag name="NUM" val="3"/>
</p:tagLst>
</file>

<file path=ppt/tags/tag109.xml><?xml version="1.0" encoding="utf-8"?>
<p:tagLst xmlns:a="http://schemas.openxmlformats.org/drawingml/2006/main" xmlns:r="http://schemas.openxmlformats.org/officeDocument/2006/relationships" xmlns:p="http://schemas.openxmlformats.org/presentationml/2006/main">
  <p:tag name="NUM" val="1"/>
</p:tagLst>
</file>

<file path=ppt/tags/tag110.xml><?xml version="1.0" encoding="utf-8"?>
<p:tagLst xmlns:a="http://schemas.openxmlformats.org/drawingml/2006/main" xmlns:r="http://schemas.openxmlformats.org/officeDocument/2006/relationships" xmlns:p="http://schemas.openxmlformats.org/presentationml/2006/main">
  <p:tag name="NUM" val="2"/>
</p:tagLst>
</file>

<file path=ppt/tags/tag111.xml><?xml version="1.0" encoding="utf-8"?>
<p:tagLst xmlns:a="http://schemas.openxmlformats.org/drawingml/2006/main" xmlns:r="http://schemas.openxmlformats.org/officeDocument/2006/relationships" xmlns:p="http://schemas.openxmlformats.org/presentationml/2006/main">
  <p:tag name="NUM" val="3"/>
</p:tagLst>
</file>

<file path=ppt/tags/tag112.xml><?xml version="1.0" encoding="utf-8"?>
<p:tagLst xmlns:a="http://schemas.openxmlformats.org/drawingml/2006/main" xmlns:r="http://schemas.openxmlformats.org/officeDocument/2006/relationships" xmlns:p="http://schemas.openxmlformats.org/presentationml/2006/main">
  <p:tag name="NUM" val="4"/>
</p:tagLst>
</file>

<file path=ppt/tags/tag113.xml><?xml version="1.0" encoding="utf-8"?>
<p:tagLst xmlns:a="http://schemas.openxmlformats.org/drawingml/2006/main" xmlns:r="http://schemas.openxmlformats.org/officeDocument/2006/relationships" xmlns:p="http://schemas.openxmlformats.org/presentationml/2006/main">
  <p:tag name="NUM" val="1"/>
</p:tagLst>
</file>

<file path=ppt/tags/tag114.xml><?xml version="1.0" encoding="utf-8"?>
<p:tagLst xmlns:a="http://schemas.openxmlformats.org/drawingml/2006/main" xmlns:r="http://schemas.openxmlformats.org/officeDocument/2006/relationships" xmlns:p="http://schemas.openxmlformats.org/presentationml/2006/main">
  <p:tag name="NUM" val="2"/>
</p:tagLst>
</file>

<file path=ppt/tags/tag115.xml><?xml version="1.0" encoding="utf-8"?>
<p:tagLst xmlns:a="http://schemas.openxmlformats.org/drawingml/2006/main" xmlns:r="http://schemas.openxmlformats.org/officeDocument/2006/relationships" xmlns:p="http://schemas.openxmlformats.org/presentationml/2006/main">
  <p:tag name="NUM" val="3"/>
</p:tagLst>
</file>

<file path=ppt/tags/tag116.xml><?xml version="1.0" encoding="utf-8"?>
<p:tagLst xmlns:a="http://schemas.openxmlformats.org/drawingml/2006/main" xmlns:r="http://schemas.openxmlformats.org/officeDocument/2006/relationships" xmlns:p="http://schemas.openxmlformats.org/presentationml/2006/main">
  <p:tag name="NUM" val="1"/>
</p:tagLst>
</file>

<file path=ppt/tags/tag117.xml><?xml version="1.0" encoding="utf-8"?>
<p:tagLst xmlns:a="http://schemas.openxmlformats.org/drawingml/2006/main" xmlns:r="http://schemas.openxmlformats.org/officeDocument/2006/relationships" xmlns:p="http://schemas.openxmlformats.org/presentationml/2006/main">
  <p:tag name="NUM" val="2"/>
</p:tagLst>
</file>

<file path=ppt/tags/tag118.xml><?xml version="1.0" encoding="utf-8"?>
<p:tagLst xmlns:a="http://schemas.openxmlformats.org/drawingml/2006/main" xmlns:r="http://schemas.openxmlformats.org/officeDocument/2006/relationships" xmlns:p="http://schemas.openxmlformats.org/presentationml/2006/main">
  <p:tag name="NUM" val="3"/>
</p:tagLst>
</file>

<file path=ppt/tags/tag119.xml><?xml version="1.0" encoding="utf-8"?>
<p:tagLst xmlns:a="http://schemas.openxmlformats.org/drawingml/2006/main" xmlns:r="http://schemas.openxmlformats.org/officeDocument/2006/relationships" xmlns:p="http://schemas.openxmlformats.org/presentationml/2006/main">
  <p:tag name="NUM" val="1"/>
</p:tagLst>
</file>

<file path=ppt/tags/tag120.xml><?xml version="1.0" encoding="utf-8"?>
<p:tagLst xmlns:a="http://schemas.openxmlformats.org/drawingml/2006/main" xmlns:r="http://schemas.openxmlformats.org/officeDocument/2006/relationships" xmlns:p="http://schemas.openxmlformats.org/presentationml/2006/main">
  <p:tag name="NUM" val="2"/>
</p:tagLst>
</file>

<file path=ppt/tags/tag121.xml><?xml version="1.0" encoding="utf-8"?>
<p:tagLst xmlns:a="http://schemas.openxmlformats.org/drawingml/2006/main" xmlns:r="http://schemas.openxmlformats.org/officeDocument/2006/relationships" xmlns:p="http://schemas.openxmlformats.org/presentationml/2006/main">
  <p:tag name="NUM" val="3"/>
</p:tagLst>
</file>

<file path=ppt/tags/tag122.xml><?xml version="1.0" encoding="utf-8"?>
<p:tagLst xmlns:a="http://schemas.openxmlformats.org/drawingml/2006/main" xmlns:r="http://schemas.openxmlformats.org/officeDocument/2006/relationships" xmlns:p="http://schemas.openxmlformats.org/presentationml/2006/main">
  <p:tag name="NUM" val="1"/>
</p:tagLst>
</file>

<file path=ppt/tags/tag123.xml><?xml version="1.0" encoding="utf-8"?>
<p:tagLst xmlns:a="http://schemas.openxmlformats.org/drawingml/2006/main" xmlns:r="http://schemas.openxmlformats.org/officeDocument/2006/relationships" xmlns:p="http://schemas.openxmlformats.org/presentationml/2006/main">
  <p:tag name="NUM" val="2"/>
</p:tagLst>
</file>

<file path=ppt/tags/tag124.xml><?xml version="1.0" encoding="utf-8"?>
<p:tagLst xmlns:a="http://schemas.openxmlformats.org/drawingml/2006/main" xmlns:r="http://schemas.openxmlformats.org/officeDocument/2006/relationships" xmlns:p="http://schemas.openxmlformats.org/presentationml/2006/main">
  <p:tag name="NUM" val="3"/>
</p:tagLst>
</file>

<file path=ppt/tags/tag125.xml><?xml version="1.0" encoding="utf-8"?>
<p:tagLst xmlns:a="http://schemas.openxmlformats.org/drawingml/2006/main" xmlns:r="http://schemas.openxmlformats.org/officeDocument/2006/relationships" xmlns:p="http://schemas.openxmlformats.org/presentationml/2006/main">
  <p:tag name="NUM" val="1"/>
</p:tagLst>
</file>

<file path=ppt/tags/tag126.xml><?xml version="1.0" encoding="utf-8"?>
<p:tagLst xmlns:a="http://schemas.openxmlformats.org/drawingml/2006/main" xmlns:r="http://schemas.openxmlformats.org/officeDocument/2006/relationships" xmlns:p="http://schemas.openxmlformats.org/presentationml/2006/main">
  <p:tag name="NUM" val="2"/>
</p:tagLst>
</file>

<file path=ppt/tags/tag127.xml><?xml version="1.0" encoding="utf-8"?>
<p:tagLst xmlns:a="http://schemas.openxmlformats.org/drawingml/2006/main" xmlns:r="http://schemas.openxmlformats.org/officeDocument/2006/relationships" xmlns:p="http://schemas.openxmlformats.org/presentationml/2006/main">
  <p:tag name="NUM" val="3"/>
</p:tagLst>
</file>

<file path=ppt/tags/tag128.xml><?xml version="1.0" encoding="utf-8"?>
<p:tagLst xmlns:a="http://schemas.openxmlformats.org/drawingml/2006/main" xmlns:r="http://schemas.openxmlformats.org/officeDocument/2006/relationships" xmlns:p="http://schemas.openxmlformats.org/presentationml/2006/main">
  <p:tag name="NUM" val="1"/>
</p:tagLst>
</file>

<file path=ppt/tags/tag129.xml><?xml version="1.0" encoding="utf-8"?>
<p:tagLst xmlns:a="http://schemas.openxmlformats.org/drawingml/2006/main" xmlns:r="http://schemas.openxmlformats.org/officeDocument/2006/relationships" xmlns:p="http://schemas.openxmlformats.org/presentationml/2006/main">
  <p:tag name="NUM" val="2"/>
</p:tagLst>
</file>

<file path=ppt/tags/tag130.xml><?xml version="1.0" encoding="utf-8"?>
<p:tagLst xmlns:a="http://schemas.openxmlformats.org/drawingml/2006/main" xmlns:r="http://schemas.openxmlformats.org/officeDocument/2006/relationships" xmlns:p="http://schemas.openxmlformats.org/presentationml/2006/main">
  <p:tag name="NUM" val="3"/>
</p:tagLst>
</file>

<file path=ppt/tags/tag131.xml><?xml version="1.0" encoding="utf-8"?>
<p:tagLst xmlns:a="http://schemas.openxmlformats.org/drawingml/2006/main" xmlns:r="http://schemas.openxmlformats.org/officeDocument/2006/relationships" xmlns:p="http://schemas.openxmlformats.org/presentationml/2006/main">
  <p:tag name="NUM" val="4"/>
</p:tagLst>
</file>

<file path=ppt/tags/tag132.xml><?xml version="1.0" encoding="utf-8"?>
<p:tagLst xmlns:a="http://schemas.openxmlformats.org/drawingml/2006/main" xmlns:r="http://schemas.openxmlformats.org/officeDocument/2006/relationships" xmlns:p="http://schemas.openxmlformats.org/presentationml/2006/main">
  <p:tag name="NUM" val="1"/>
</p:tagLst>
</file>

<file path=ppt/tags/tag133.xml><?xml version="1.0" encoding="utf-8"?>
<p:tagLst xmlns:a="http://schemas.openxmlformats.org/drawingml/2006/main" xmlns:r="http://schemas.openxmlformats.org/officeDocument/2006/relationships" xmlns:p="http://schemas.openxmlformats.org/presentationml/2006/main">
  <p:tag name="NUM" val="2"/>
</p:tagLst>
</file>

<file path=ppt/tags/tag134.xml><?xml version="1.0" encoding="utf-8"?>
<p:tagLst xmlns:a="http://schemas.openxmlformats.org/drawingml/2006/main" xmlns:r="http://schemas.openxmlformats.org/officeDocument/2006/relationships" xmlns:p="http://schemas.openxmlformats.org/presentationml/2006/main">
  <p:tag name="NUM" val="1"/>
</p:tagLst>
</file>

<file path=ppt/tags/tag135.xml><?xml version="1.0" encoding="utf-8"?>
<p:tagLst xmlns:a="http://schemas.openxmlformats.org/drawingml/2006/main" xmlns:r="http://schemas.openxmlformats.org/officeDocument/2006/relationships" xmlns:p="http://schemas.openxmlformats.org/presentationml/2006/main">
  <p:tag name="NUM" val="2"/>
</p:tagLst>
</file>

<file path=ppt/tags/tag136.xml><?xml version="1.0" encoding="utf-8"?>
<p:tagLst xmlns:a="http://schemas.openxmlformats.org/drawingml/2006/main" xmlns:r="http://schemas.openxmlformats.org/officeDocument/2006/relationships" xmlns:p="http://schemas.openxmlformats.org/presentationml/2006/main">
  <p:tag name="NUM" val="3"/>
</p:tagLst>
</file>

<file path=ppt/tags/tag137.xml><?xml version="1.0" encoding="utf-8"?>
<p:tagLst xmlns:a="http://schemas.openxmlformats.org/drawingml/2006/main" xmlns:r="http://schemas.openxmlformats.org/officeDocument/2006/relationships" xmlns:p="http://schemas.openxmlformats.org/presentationml/2006/main">
  <p:tag name="NUM" val="1"/>
</p:tagLst>
</file>

<file path=ppt/tags/tag138.xml><?xml version="1.0" encoding="utf-8"?>
<p:tagLst xmlns:a="http://schemas.openxmlformats.org/drawingml/2006/main" xmlns:r="http://schemas.openxmlformats.org/officeDocument/2006/relationships" xmlns:p="http://schemas.openxmlformats.org/presentationml/2006/main">
  <p:tag name="NUM" val="2"/>
</p:tagLst>
</file>

<file path=ppt/tags/tag139.xml><?xml version="1.0" encoding="utf-8"?>
<p:tagLst xmlns:a="http://schemas.openxmlformats.org/drawingml/2006/main" xmlns:r="http://schemas.openxmlformats.org/officeDocument/2006/relationships" xmlns:p="http://schemas.openxmlformats.org/presentationml/2006/main">
  <p:tag name="NUM" val="1"/>
</p:tagLst>
</file>

<file path=ppt/tags/tag140.xml><?xml version="1.0" encoding="utf-8"?>
<p:tagLst xmlns:a="http://schemas.openxmlformats.org/drawingml/2006/main" xmlns:r="http://schemas.openxmlformats.org/officeDocument/2006/relationships" xmlns:p="http://schemas.openxmlformats.org/presentationml/2006/main">
  <p:tag name="NUM" val="2"/>
</p:tagLst>
</file>

<file path=ppt/tags/tag141.xml><?xml version="1.0" encoding="utf-8"?>
<p:tagLst xmlns:a="http://schemas.openxmlformats.org/drawingml/2006/main" xmlns:r="http://schemas.openxmlformats.org/officeDocument/2006/relationships" xmlns:p="http://schemas.openxmlformats.org/presentationml/2006/main">
  <p:tag name="NUM" val="3"/>
</p:tagLst>
</file>

<file path=ppt/tags/tag142.xml><?xml version="1.0" encoding="utf-8"?>
<p:tagLst xmlns:a="http://schemas.openxmlformats.org/drawingml/2006/main" xmlns:r="http://schemas.openxmlformats.org/officeDocument/2006/relationships" xmlns:p="http://schemas.openxmlformats.org/presentationml/2006/main">
  <p:tag name="NUM" val="1"/>
</p:tagLst>
</file>

<file path=ppt/tags/tag143.xml><?xml version="1.0" encoding="utf-8"?>
<p:tagLst xmlns:a="http://schemas.openxmlformats.org/drawingml/2006/main" xmlns:r="http://schemas.openxmlformats.org/officeDocument/2006/relationships" xmlns:p="http://schemas.openxmlformats.org/presentationml/2006/main">
  <p:tag name="NUM" val="2"/>
</p:tagLst>
</file>

<file path=ppt/tags/tag144.xml><?xml version="1.0" encoding="utf-8"?>
<p:tagLst xmlns:a="http://schemas.openxmlformats.org/drawingml/2006/main" xmlns:r="http://schemas.openxmlformats.org/officeDocument/2006/relationships" xmlns:p="http://schemas.openxmlformats.org/presentationml/2006/main">
  <p:tag name="NUM" val="3"/>
</p:tagLst>
</file>

<file path=ppt/tags/tag145.xml><?xml version="1.0" encoding="utf-8"?>
<p:tagLst xmlns:a="http://schemas.openxmlformats.org/drawingml/2006/main" xmlns:r="http://schemas.openxmlformats.org/officeDocument/2006/relationships" xmlns:p="http://schemas.openxmlformats.org/presentationml/2006/main">
  <p:tag name="NUM" val="4"/>
</p:tagLst>
</file>

<file path=ppt/tags/tag146.xml><?xml version="1.0" encoding="utf-8"?>
<p:tagLst xmlns:a="http://schemas.openxmlformats.org/drawingml/2006/main" xmlns:r="http://schemas.openxmlformats.org/officeDocument/2006/relationships" xmlns:p="http://schemas.openxmlformats.org/presentationml/2006/main">
  <p:tag name="NUM" val="1"/>
</p:tagLst>
</file>

<file path=ppt/tags/tag147.xml><?xml version="1.0" encoding="utf-8"?>
<p:tagLst xmlns:a="http://schemas.openxmlformats.org/drawingml/2006/main" xmlns:r="http://schemas.openxmlformats.org/officeDocument/2006/relationships" xmlns:p="http://schemas.openxmlformats.org/presentationml/2006/main">
  <p:tag name="NUM" val="2"/>
</p:tagLst>
</file>

<file path=ppt/tags/tag148.xml><?xml version="1.0" encoding="utf-8"?>
<p:tagLst xmlns:a="http://schemas.openxmlformats.org/drawingml/2006/main" xmlns:r="http://schemas.openxmlformats.org/officeDocument/2006/relationships" xmlns:p="http://schemas.openxmlformats.org/presentationml/2006/main">
  <p:tag name="NUM"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OOTCAMPOC">
  <a:themeElements>
    <a:clrScheme name="BOOTCAMPOC">
      <a:dk1>
        <a:srgbClr val="3891A7"/>
      </a:dk1>
      <a:lt1>
        <a:sysClr val="window" lastClr="FFFFFF"/>
      </a:lt1>
      <a:dk2>
        <a:srgbClr val="000000"/>
      </a:dk2>
      <a:lt2>
        <a:srgbClr val="FFFFFF"/>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Personnalisé 1">
      <a:majorFont>
        <a:latin typeface="Impact"/>
        <a:ea typeface=""/>
        <a:cs typeface=""/>
      </a:majorFont>
      <a:minorFont>
        <a:latin typeface="Arial"/>
        <a:ea typeface=""/>
        <a:cs typeface=""/>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BOOTCAMPOC</Template>
  <TotalTime>2557</TotalTime>
  <Words>3971</Words>
  <Application>Microsoft Office PowerPoint</Application>
  <PresentationFormat>Affichage à l'écran (4:3)</PresentationFormat>
  <Paragraphs>665</Paragraphs>
  <Slides>47</Slides>
  <Notes>46</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47</vt:i4>
      </vt:variant>
    </vt:vector>
  </HeadingPairs>
  <TitlesOfParts>
    <vt:vector size="53" baseType="lpstr">
      <vt:lpstr>Arial</vt:lpstr>
      <vt:lpstr>Calibri</vt:lpstr>
      <vt:lpstr>Chaloult_Cond</vt:lpstr>
      <vt:lpstr>Impact</vt:lpstr>
      <vt:lpstr>Wingdings</vt:lpstr>
      <vt:lpstr>BOOTCAMPOC</vt:lpstr>
      <vt:lpstr>BOOT CAMP  ORGANISATION COMMUNAUTAIRE</vt:lpstr>
      <vt:lpstr>L’APPROCHE</vt:lpstr>
      <vt:lpstr>BRISE-GLACE</vt:lpstr>
      <vt:lpstr>1. LES ASPECTS FINANCIERS</vt:lpstr>
      <vt:lpstr>1. Les aspects financiers</vt:lpstr>
      <vt:lpstr>Prévoir</vt:lpstr>
      <vt:lpstr>Présentation PowerPoint</vt:lpstr>
      <vt:lpstr>1. Les aspects financiers</vt:lpstr>
      <vt:lpstr>1. Les aspects financiers</vt:lpstr>
      <vt:lpstr>1. Les aspects financiers</vt:lpstr>
      <vt:lpstr>1. Les aspects financiers</vt:lpstr>
      <vt:lpstr>2. Planification, évaluation et gestion de projets</vt:lpstr>
      <vt:lpstr>Présentation PowerPoint</vt:lpstr>
      <vt:lpstr>Présentation PowerPoint</vt:lpstr>
      <vt:lpstr>2. Planification, évaluation et gestion de projets</vt:lpstr>
      <vt:lpstr>2. Planification, évaluation et gestion de projets</vt:lpstr>
      <vt:lpstr>2. Planification, évaluation et gestion de projets</vt:lpstr>
      <vt:lpstr>2. Planification, évaluation et gestion de projets</vt:lpstr>
      <vt:lpstr>2. Planification, évaluation et gestion de projets</vt:lpstr>
      <vt:lpstr>Présentation PowerPoint</vt:lpstr>
      <vt:lpstr>2. Planification, évaluation et gestion de projets</vt:lpstr>
      <vt:lpstr>2. Planification, évaluation et gestion de projets</vt:lpstr>
      <vt:lpstr>2. Planification, évaluation et gestion de projets</vt:lpstr>
      <vt:lpstr>2. Planification, évaluation et gestion de projets</vt:lpstr>
      <vt:lpstr>2. Planification, évaluation et gestion de projets</vt:lpstr>
      <vt:lpstr>2. Planification, évaluation et gestion de projets</vt:lpstr>
      <vt:lpstr>2. Planification, évaluation et gestion de projets</vt:lpstr>
      <vt:lpstr>2. Planification, évaluation et gestion de projets</vt:lpstr>
      <vt:lpstr>2. Planification, évaluation et gestion de projets</vt:lpstr>
      <vt:lpstr>2. Planification, évaluation et gestion de projets</vt:lpstr>
      <vt:lpstr>2. Planification, évaluation et gestion de projets</vt:lpstr>
      <vt:lpstr>2. Planification, évaluation et gestion de projets</vt:lpstr>
      <vt:lpstr>2. Planification, évaluation et gestion de projets</vt:lpstr>
      <vt:lpstr>2. Planification, évaluation et gestion de projets</vt:lpstr>
      <vt:lpstr>2. Planification, évaluation et gestion de projets</vt:lpstr>
      <vt:lpstr>2. Planification, évaluation et gestion de projets</vt:lpstr>
      <vt:lpstr>3. Communication et technologies</vt:lpstr>
      <vt:lpstr>3. Communication et technologies</vt:lpstr>
      <vt:lpstr>3. Communication et technologies</vt:lpstr>
      <vt:lpstr>3. Communication et technologies</vt:lpstr>
      <vt:lpstr>3. Communication et technologies</vt:lpstr>
      <vt:lpstr>3. Communication et technologies</vt:lpstr>
      <vt:lpstr>3. Communication et technologies</vt:lpstr>
      <vt:lpstr>3. Communication et technologies</vt:lpstr>
      <vt:lpstr>3. Communication et technologies</vt:lpstr>
      <vt:lpstr>3. Communication et technologies</vt:lpstr>
      <vt:lpstr>Conclusion </vt:lpstr>
    </vt:vector>
  </TitlesOfParts>
  <Company>CISSS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BOOT CAMP EN ORGANISATION COMMUNAUTAIRE</dc:title>
  <dc:creator>Malboeuf Patrick</dc:creator>
  <cp:lastModifiedBy>kalmia Julie</cp:lastModifiedBy>
  <cp:revision>70</cp:revision>
  <dcterms:created xsi:type="dcterms:W3CDTF">2025-03-19T13:05:26Z</dcterms:created>
  <dcterms:modified xsi:type="dcterms:W3CDTF">2026-04-15T14:00:23Z</dcterms:modified>
</cp:coreProperties>
</file>